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60" r:id="rId2"/>
  </p:sldMasterIdLst>
  <p:handoutMasterIdLst>
    <p:handoutMasterId r:id="rId41"/>
  </p:handoutMasterIdLst>
  <p:sldIdLst>
    <p:sldId id="367" r:id="rId3"/>
    <p:sldId id="364" r:id="rId4"/>
    <p:sldId id="366" r:id="rId5"/>
    <p:sldId id="348" r:id="rId6"/>
    <p:sldId id="347" r:id="rId7"/>
    <p:sldId id="349" r:id="rId8"/>
    <p:sldId id="342" r:id="rId9"/>
    <p:sldId id="350" r:id="rId10"/>
    <p:sldId id="351" r:id="rId11"/>
    <p:sldId id="354" r:id="rId12"/>
    <p:sldId id="363" r:id="rId13"/>
    <p:sldId id="361" r:id="rId14"/>
    <p:sldId id="360" r:id="rId15"/>
    <p:sldId id="359" r:id="rId16"/>
    <p:sldId id="358" r:id="rId17"/>
    <p:sldId id="357" r:id="rId18"/>
    <p:sldId id="355" r:id="rId19"/>
    <p:sldId id="256" r:id="rId20"/>
    <p:sldId id="257" r:id="rId21"/>
    <p:sldId id="262" r:id="rId22"/>
    <p:sldId id="268" r:id="rId23"/>
    <p:sldId id="271" r:id="rId24"/>
    <p:sldId id="273" r:id="rId25"/>
    <p:sldId id="275" r:id="rId26"/>
    <p:sldId id="277" r:id="rId27"/>
    <p:sldId id="281" r:id="rId28"/>
    <p:sldId id="285" r:id="rId29"/>
    <p:sldId id="289" r:id="rId30"/>
    <p:sldId id="294" r:id="rId31"/>
    <p:sldId id="300" r:id="rId32"/>
    <p:sldId id="306" r:id="rId33"/>
    <p:sldId id="307" r:id="rId34"/>
    <p:sldId id="309" r:id="rId35"/>
    <p:sldId id="313" r:id="rId36"/>
    <p:sldId id="315" r:id="rId37"/>
    <p:sldId id="319" r:id="rId38"/>
    <p:sldId id="327" r:id="rId39"/>
    <p:sldId id="339" r:id="rId4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06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063"/>
    <a:srgbClr val="00AFEF"/>
    <a:srgbClr val="FAC93D"/>
    <a:srgbClr val="FCAB4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461" autoAdjust="0"/>
    <p:restoredTop sz="93381" autoAdjust="0"/>
  </p:normalViewPr>
  <p:slideViewPr>
    <p:cSldViewPr showGuides="1">
      <p:cViewPr>
        <p:scale>
          <a:sx n="80" d="100"/>
          <a:sy n="80" d="100"/>
        </p:scale>
        <p:origin x="1181" y="48"/>
      </p:cViewPr>
      <p:guideLst>
        <p:guide orient="horz" pos="1706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914AA9-EAED-4350-A25B-80460CC517CC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CAE701-74E2-4669-AE94-DD280F2783A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0900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8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0687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660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78997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368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41320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03926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821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192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90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804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643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70641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22137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9367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084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1161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5887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14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6711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24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556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06826-2821-4232-BFD6-A870884684C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2B1D9-7DDE-4F21-8148-1EDDDC923EA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127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B3139-B6A8-4613-BE1D-7B744534E909}" type="datetimeFigureOut">
              <a:rPr lang="pt-BR" smtClean="0"/>
              <a:t>09/12/2021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7D93D-A2AF-42EA-9FDF-88EF7531394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840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" Target="slide21.xml"/><Relationship Id="rId13" Type="http://schemas.openxmlformats.org/officeDocument/2006/relationships/slide" Target="slide26.xml"/><Relationship Id="rId18" Type="http://schemas.openxmlformats.org/officeDocument/2006/relationships/slide" Target="slide33.xml"/><Relationship Id="rId3" Type="http://schemas.openxmlformats.org/officeDocument/2006/relationships/slide" Target="slide32.xml"/><Relationship Id="rId21" Type="http://schemas.openxmlformats.org/officeDocument/2006/relationships/slide" Target="slide36.xml"/><Relationship Id="rId7" Type="http://schemas.openxmlformats.org/officeDocument/2006/relationships/slide" Target="slide20.xml"/><Relationship Id="rId12" Type="http://schemas.openxmlformats.org/officeDocument/2006/relationships/slide" Target="slide25.xml"/><Relationship Id="rId17" Type="http://schemas.openxmlformats.org/officeDocument/2006/relationships/slide" Target="slide30.xml"/><Relationship Id="rId2" Type="http://schemas.openxmlformats.org/officeDocument/2006/relationships/slide" Target="slide31.xml"/><Relationship Id="rId16" Type="http://schemas.openxmlformats.org/officeDocument/2006/relationships/slide" Target="slide29.xml"/><Relationship Id="rId20" Type="http://schemas.openxmlformats.org/officeDocument/2006/relationships/slide" Target="slide3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19.xml"/><Relationship Id="rId11" Type="http://schemas.openxmlformats.org/officeDocument/2006/relationships/slide" Target="slide24.xml"/><Relationship Id="rId5" Type="http://schemas.openxmlformats.org/officeDocument/2006/relationships/image" Target="../media/image1.png"/><Relationship Id="rId15" Type="http://schemas.openxmlformats.org/officeDocument/2006/relationships/slide" Target="slide28.xml"/><Relationship Id="rId23" Type="http://schemas.openxmlformats.org/officeDocument/2006/relationships/slide" Target="slide38.xml"/><Relationship Id="rId10" Type="http://schemas.openxmlformats.org/officeDocument/2006/relationships/slide" Target="slide23.xml"/><Relationship Id="rId19" Type="http://schemas.openxmlformats.org/officeDocument/2006/relationships/slide" Target="slide34.xml"/><Relationship Id="rId4" Type="http://schemas.openxmlformats.org/officeDocument/2006/relationships/slide" Target="slide7.xml"/><Relationship Id="rId9" Type="http://schemas.openxmlformats.org/officeDocument/2006/relationships/slide" Target="slide22.xml"/><Relationship Id="rId14" Type="http://schemas.openxmlformats.org/officeDocument/2006/relationships/slide" Target="slide27.xml"/><Relationship Id="rId22" Type="http://schemas.openxmlformats.org/officeDocument/2006/relationships/slide" Target="slide3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legislacao.prefeitura.sp.gov.br/leis/decreto-59283-de-16-de-marco-de-2020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http://www.planalto.gov.br/CCIVIL_03/_Ato2011-2014/2011/Lei/L12527.htm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legislacao.prefeitura.sp.gov.br/leis/decreto-59283-de-16-de-marco-de-2020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7.xml"/><Relationship Id="rId7" Type="http://schemas.openxmlformats.org/officeDocument/2006/relationships/slide" Target="slide12.xml"/><Relationship Id="rId12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11" Type="http://schemas.openxmlformats.org/officeDocument/2006/relationships/slide" Target="slide16.xml"/><Relationship Id="rId5" Type="http://schemas.openxmlformats.org/officeDocument/2006/relationships/slide" Target="slide10.xml"/><Relationship Id="rId10" Type="http://schemas.openxmlformats.org/officeDocument/2006/relationships/slide" Target="slide15.xml"/><Relationship Id="rId4" Type="http://schemas.openxmlformats.org/officeDocument/2006/relationships/image" Target="../media/image1.png"/><Relationship Id="rId9" Type="http://schemas.openxmlformats.org/officeDocument/2006/relationships/slide" Target="slide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6"/>
          <p:cNvSpPr/>
          <p:nvPr/>
        </p:nvSpPr>
        <p:spPr>
          <a:xfrm>
            <a:off x="-8437" y="0"/>
            <a:ext cx="3800175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5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738" y="3829550"/>
            <a:ext cx="1752997" cy="391538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2411760" y="1980129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</p:spTree>
    <p:extLst>
      <p:ext uri="{BB962C8B-B14F-4D97-AF65-F5344CB8AC3E}">
        <p14:creationId xmlns:p14="http://schemas.microsoft.com/office/powerpoint/2010/main" val="1270608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360" y="549424"/>
            <a:ext cx="8229600" cy="1257300"/>
          </a:xfrm>
        </p:spPr>
        <p:txBody>
          <a:bodyPr>
            <a:noAutofit/>
          </a:bodyPr>
          <a:lstStyle/>
          <a:p>
            <a:pPr algn="l"/>
            <a:r>
              <a:rPr lang="pt-BR" altLang="pt-BR" sz="2000" b="1" dirty="0" bmk=""/>
              <a:t>Desenvolvimento de Sistemas</a:t>
            </a:r>
            <a:r>
              <a:rPr lang="pt-BR" sz="2000" b="1" dirty="0"/>
              <a:t>  de Informação </a:t>
            </a:r>
            <a:br>
              <a:rPr lang="pt-BR" sz="2000" b="1" dirty="0"/>
            </a:br>
            <a:br>
              <a:rPr lang="pt-BR" altLang="pt-BR" sz="2000" b="1" dirty="0" bmk="">
                <a:cs typeface="Arial" pitchFamily="34" charset="0"/>
              </a:rPr>
            </a:br>
            <a:endParaRPr lang="pt-BR" sz="20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1870"/>
            <a:ext cx="8064896" cy="4360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j-lt"/>
              </a:rPr>
              <a:t>Trata-se do desenvolvimento de soluções/aplicações com o objetivo de automatizar os processos e serviços dos órgãos públicos, prioritariamente do Município de São Paulo, abrangendo a análise e levantamento de necessidades, especificação dos requisitos necessários, desenho da arquitetura, codificação, teste, homologação e implantação.</a:t>
            </a:r>
          </a:p>
          <a:p>
            <a:pPr lvl="0" algn="just" eaLnBrk="0" hangingPunct="0"/>
            <a:endParaRPr lang="pt-BR" altLang="pt-BR" sz="1600" dirty="0">
              <a:latin typeface="+mj-lt"/>
            </a:endParaRPr>
          </a:p>
          <a:p>
            <a:pPr lvl="0" algn="just" eaLnBrk="0" hangingPunct="0"/>
            <a:endParaRPr lang="pt-BR" altLang="pt-BR" sz="1600" dirty="0">
              <a:latin typeface="+mj-lt"/>
            </a:endParaRPr>
          </a:p>
          <a:p>
            <a:r>
              <a:rPr lang="pt-BR" sz="1600" b="1" dirty="0">
                <a:latin typeface="+mj-lt"/>
              </a:rPr>
              <a:t>Formas de Acesso:</a:t>
            </a:r>
          </a:p>
          <a:p>
            <a:r>
              <a:rPr lang="pt-BR" sz="1600" dirty="0">
                <a:latin typeface="+mj-lt"/>
              </a:rPr>
              <a:t>Conforme especificado em contrato.</a:t>
            </a:r>
          </a:p>
          <a:p>
            <a:endParaRPr lang="pt-BR" sz="1600" b="1" dirty="0">
              <a:latin typeface="+mj-lt"/>
            </a:endParaRPr>
          </a:p>
          <a:p>
            <a:r>
              <a:rPr lang="pt-BR" sz="1600" b="1" dirty="0">
                <a:latin typeface="+mj-lt"/>
              </a:rPr>
              <a:t>Requisitos:</a:t>
            </a:r>
          </a:p>
          <a:p>
            <a:r>
              <a:rPr lang="pt-BR" sz="1600" dirty="0">
                <a:latin typeface="+mj-lt"/>
              </a:rPr>
              <a:t>Conforme especificado em contrato.</a:t>
            </a:r>
          </a:p>
          <a:p>
            <a:endParaRPr lang="pt-BR" sz="1600" b="1" dirty="0">
              <a:latin typeface="+mj-lt"/>
            </a:endParaRPr>
          </a:p>
          <a:p>
            <a:r>
              <a:rPr lang="pt-BR" sz="1600" b="1" dirty="0">
                <a:latin typeface="+mj-lt"/>
              </a:rPr>
              <a:t>Prazos:</a:t>
            </a:r>
            <a:endParaRPr lang="pt-BR" sz="1600" dirty="0">
              <a:latin typeface="+mj-lt"/>
            </a:endParaRPr>
          </a:p>
          <a:p>
            <a:r>
              <a:rPr lang="pt-BR" sz="1600" dirty="0">
                <a:latin typeface="+mj-lt"/>
              </a:rPr>
              <a:t>Conforme especificado em contrato.</a:t>
            </a:r>
          </a:p>
          <a:p>
            <a:pPr lvl="0"/>
            <a:endParaRPr lang="pt-BR" altLang="pt-BR" sz="1600" b="1" dirty="0">
              <a:latin typeface="+mj-lt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latin typeface="+mj-lt"/>
                <a:cs typeface="Arial" panose="020B0604020202020204" pitchFamily="34" charset="0"/>
                <a:hlinkClick r:id="rId2" action="ppaction://hlinksldjump"/>
              </a:rPr>
              <a:t>Voltar</a:t>
            </a:r>
            <a:endParaRPr lang="pt-BR" sz="16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+mj-lt"/>
              </a:rPr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latin typeface="+mj-lt"/>
              </a:rPr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latin typeface="+mj-lt"/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latin typeface="+mj-lt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SERVIÇOS PRESTADOS</a:t>
            </a:r>
          </a:p>
        </p:txBody>
      </p:sp>
    </p:spTree>
    <p:extLst>
      <p:ext uri="{BB962C8B-B14F-4D97-AF65-F5344CB8AC3E}">
        <p14:creationId xmlns:p14="http://schemas.microsoft.com/office/powerpoint/2010/main" val="1481900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360" y="535980"/>
            <a:ext cx="8229600" cy="12573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Manutenção/Sustentação de Sistemas de Informação</a:t>
            </a:r>
            <a:br>
              <a:rPr lang="pt-BR" sz="2000" dirty="0">
                <a:latin typeface="+mn-lt"/>
              </a:rPr>
            </a:br>
            <a:br>
              <a:rPr lang="pt-BR" altLang="pt-BR" sz="2000" b="1" dirty="0" bmk="">
                <a:latin typeface="+mn-lt"/>
                <a:cs typeface="Arial" pitchFamily="34" charset="0"/>
              </a:rPr>
            </a:b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270923"/>
            <a:ext cx="8064896" cy="4606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pt-BR" sz="1600" dirty="0">
                <a:latin typeface="+mn-lt"/>
              </a:rPr>
              <a:t>A Manutenção/Sustentação dos Sistemas de Informação desenvolvidos pela Prodam ocorre mediante solicitação do cliente, visando atualizações ou correções nas aplicações, implementação de melhorias, inclusões ou alterações de processos e serviços, atendimento a legislações, dentre outros.  </a:t>
            </a:r>
            <a:endParaRPr lang="pt-BR" altLang="pt-BR" sz="1600" dirty="0">
              <a:latin typeface="+mn-lt"/>
            </a:endParaRPr>
          </a:p>
          <a:p>
            <a:pPr lvl="0" algn="just" eaLnBrk="0" hangingPunct="0"/>
            <a:endParaRPr lang="pt-BR" altLang="pt-BR" sz="1600" dirty="0">
              <a:latin typeface="+mn-lt"/>
            </a:endParaRPr>
          </a:p>
          <a:p>
            <a:pPr lvl="0" algn="just" eaLnBrk="0" hangingPunct="0"/>
            <a:endParaRPr lang="pt-BR" altLang="pt-BR" sz="1600" dirty="0">
              <a:latin typeface="+mn-lt"/>
            </a:endParaRPr>
          </a:p>
          <a:p>
            <a:pPr lvl="0" algn="just" eaLnBrk="0" hangingPunct="0"/>
            <a:endParaRPr lang="pt-BR" alt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b="1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b="1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  <a:endParaRPr lang="pt-BR" sz="1600" dirty="0">
              <a:latin typeface="+mn-lt"/>
            </a:endParaRP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lvl="0"/>
            <a:endParaRPr lang="pt-BR" altLang="pt-BR" sz="1600" b="1" dirty="0">
              <a:latin typeface="+mn-lt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633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502072"/>
            <a:ext cx="8229600" cy="780687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Desenvolvimento de Site, Portal, Intranet e APPS  </a:t>
            </a: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8831"/>
            <a:ext cx="8064896" cy="411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n-lt"/>
              </a:rPr>
              <a:t>Trata-se do desenvolvimento de soluções/aplicações para informatizar a comunicação, transações e divulgação de ações da prefeitura e serviços públicos, abrangendo a análise e levantamento de necessidades, especificação dos requisitos necessários, desenho da arquitetura, codificação, teste, homologação e implantação.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3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8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9" name="Retângulo 18"/>
          <p:cNvSpPr/>
          <p:nvPr/>
        </p:nvSpPr>
        <p:spPr>
          <a:xfrm>
            <a:off x="3807315" y="76562"/>
            <a:ext cx="50851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20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51520" y="74909"/>
            <a:ext cx="30703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91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537557"/>
            <a:ext cx="8229600" cy="709714"/>
          </a:xfrm>
        </p:spPr>
        <p:txBody>
          <a:bodyPr>
            <a:noAutofit/>
          </a:bodyPr>
          <a:lstStyle/>
          <a:p>
            <a:pPr algn="l"/>
            <a:r>
              <a:rPr lang="pt-BR" altLang="pt-BR" sz="2000" b="1" dirty="0" bmk="">
                <a:latin typeface="+mn-lt"/>
              </a:rPr>
              <a:t>Recepção/Internalização de Sistemas de Terceiros</a:t>
            </a:r>
            <a:r>
              <a:rPr lang="pt-BR" sz="2000" b="1" dirty="0">
                <a:latin typeface="+mn-lt"/>
              </a:rPr>
              <a:t>  </a:t>
            </a: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1871"/>
            <a:ext cx="8064896" cy="5098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A Recepção/Internalização</a:t>
            </a:r>
            <a:r>
              <a:rPr kumimoji="0" lang="pt-BR" altLang="pt-BR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de Sistemas </a:t>
            </a:r>
            <a:r>
              <a:rPr kumimoji="0" lang="pt-BR" altLang="pt-B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consiste</a:t>
            </a:r>
            <a:r>
              <a:rPr kumimoji="0" lang="pt-BR" altLang="pt-BR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lang="pt-BR" altLang="pt-BR" sz="1600" dirty="0">
                <a:latin typeface="+mn-lt"/>
                <a:ea typeface="Calibri" pitchFamily="34" charset="0"/>
                <a:cs typeface="Times New Roman" pitchFamily="18" charset="0"/>
              </a:rPr>
              <a:t>na a</a:t>
            </a:r>
            <a:r>
              <a:rPr lang="pt-BR" sz="1600" dirty="0">
                <a:latin typeface="+mn-lt"/>
              </a:rPr>
              <a:t>bsorção de projeto ou sistema (concluído ou não) desenvolvido por terceiros para posterior manutenção, suporte e eventual evolução. Envolve o estudo da arquitetura, integrações, modelos e bancos de dados, frameworks e padrões utilizados, regras de negócio, estruturas de segurança, governança e documentações envolvidas no projeto/sistema/produto etc. Também contempla treinamentos necessários para preparar a equipe, assim como a análise e delineares jurídicos para formalização de contratos (ou aditivos) com fornecedores e clientes, respeitando as responsabilidades, garantias e escopo de trabalho.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8691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5531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3224" y="548680"/>
            <a:ext cx="8579296" cy="709714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Consultoria em Sistemas, Processos, Tecnologia e Inovação</a:t>
            </a: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4033"/>
            <a:ext cx="8064896" cy="4360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n-lt"/>
              </a:rPr>
              <a:t>A Prodam, ao longo dos 46 anos de existência, adquiriu amplo conhecimento sobre Gestão Pública e sobre o negócio de cada cliente. A Consultoria em Sistemas, Processos, Tecnologia e Inovação tem o objetivo de propor soluções específicas e tecnologias adequadas aos objetivos e necessidades dos clientes, sendo um instrumento propulsor para o desempenho eficiente e eficaz da Administração Pública.</a:t>
            </a:r>
            <a:endParaRPr lang="pt-BR" altLang="pt-BR" sz="1600" baseline="0" dirty="0"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28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8072" y="548680"/>
            <a:ext cx="8820472" cy="709714"/>
          </a:xfrm>
        </p:spPr>
        <p:txBody>
          <a:bodyPr>
            <a:noAutofit/>
          </a:bodyPr>
          <a:lstStyle/>
          <a:p>
            <a:pPr algn="l"/>
            <a:r>
              <a:rPr lang="pt-BR" altLang="pt-BR" sz="2000" b="1" dirty="0" bmk="">
                <a:latin typeface="+mn-lt"/>
              </a:rPr>
              <a:t>D</a:t>
            </a:r>
            <a:r>
              <a:rPr lang="pt-BR" sz="2000" b="1" dirty="0">
                <a:latin typeface="+mn-lt"/>
              </a:rPr>
              <a:t>esenvolvimento e Manutenção de Solução de Business </a:t>
            </a:r>
            <a:r>
              <a:rPr lang="pt-BR" sz="2000" b="1" dirty="0" err="1">
                <a:latin typeface="+mn-lt"/>
              </a:rPr>
              <a:t>Intelligence</a:t>
            </a:r>
            <a:r>
              <a:rPr lang="pt-BR" sz="2000" b="1" dirty="0">
                <a:latin typeface="+mn-lt"/>
              </a:rPr>
              <a:t>  </a:t>
            </a: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1870"/>
            <a:ext cx="8064896" cy="4360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n-lt"/>
              </a:rPr>
              <a:t>Trata-se da criação de especificação técnica de cunho estratégico capaz de responder as questões do negócio para a área da gestão. Isto viabilizará, futuramente, a concepção de uma modelagem técnica performática em um ambiente amigável e “único”, viabilizando extração de diversos indicadores, gráficos, tabelas e outros objetos de maneira prática e inteligente.</a:t>
            </a:r>
          </a:p>
          <a:p>
            <a:r>
              <a:rPr lang="pt-BR" sz="1600" dirty="0">
                <a:latin typeface="+mn-lt"/>
              </a:rPr>
              <a:t> </a:t>
            </a:r>
            <a:endParaRPr kumimoji="0" lang="pt-BR" altLang="pt-BR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088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879" y="546345"/>
            <a:ext cx="8229601" cy="709715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Capacitação em Solução de Business </a:t>
            </a:r>
            <a:r>
              <a:rPr lang="pt-BR" sz="2000" b="1" dirty="0" err="1">
                <a:latin typeface="+mn-lt"/>
              </a:rPr>
              <a:t>Intelligence</a:t>
            </a:r>
            <a:r>
              <a:rPr lang="pt-BR" sz="2000" b="1" dirty="0">
                <a:latin typeface="+mn-lt"/>
              </a:rPr>
              <a:t>  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1870"/>
            <a:ext cx="8064896" cy="38676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n-lt"/>
              </a:rPr>
              <a:t>Através de aplicações e ferramentas de mercado, são criados monitores e painéis com informações estratégicas/operacionais que viabilizam aos usuários um acesso de forma ágil e amigável a visões específicas para tomada de decisão e/ou auditoria.</a:t>
            </a:r>
          </a:p>
          <a:p>
            <a:r>
              <a:rPr lang="pt-BR" sz="1600" dirty="0">
                <a:latin typeface="+mn-lt"/>
              </a:rPr>
              <a:t> 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963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62879" y="546345"/>
            <a:ext cx="8229601" cy="709715"/>
          </a:xfrm>
        </p:spPr>
        <p:txBody>
          <a:bodyPr>
            <a:noAutofit/>
          </a:bodyPr>
          <a:lstStyle/>
          <a:p>
            <a:pPr algn="l"/>
            <a:r>
              <a:rPr lang="pt-BR" altLang="pt-BR" sz="2000" b="1" dirty="0" bmk="">
                <a:latin typeface="+mn-lt"/>
              </a:rPr>
              <a:t>Desenho e soluções em Sistemas de Informações Geográficas</a:t>
            </a:r>
            <a:r>
              <a:rPr lang="pt-BR" sz="2000" b="1" dirty="0">
                <a:latin typeface="+mn-lt"/>
              </a:rPr>
              <a:t>  </a:t>
            </a: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4033"/>
            <a:ext cx="8064896" cy="4360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/>
            <a:r>
              <a:rPr lang="pt-BR" sz="1600" dirty="0">
                <a:latin typeface="+mn-lt"/>
              </a:rPr>
              <a:t>São serviços que abrangem aplicações com mapas, localização de endereços, geoprocessamento, cartografia, consultoria e treinamento. Esses serviços aplicam-se ao suporte as ações de diagnóstico e planejamento públicos, à gestão territorial, à integração de dados, bem como, auxiliam na divulgação e transparência das informações.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aseline="0" dirty="0"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3807315" y="76562"/>
            <a:ext cx="48691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latin typeface="Nexa Bold" pitchFamily="50" charset="0"/>
              </a:rPr>
              <a:t> </a:t>
            </a:r>
            <a:r>
              <a:rPr lang="pt-BR" sz="2000" b="1" dirty="0">
                <a:solidFill>
                  <a:srgbClr val="0F3063"/>
                </a:solidFill>
              </a:rPr>
              <a:t>Desenvolvimento e Operações de Sistemas 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1298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tângulo 122">
            <a:hlinkClick r:id="rId2" action="ppaction://hlinksldjump"/>
          </p:cNvPr>
          <p:cNvSpPr/>
          <p:nvPr/>
        </p:nvSpPr>
        <p:spPr>
          <a:xfrm>
            <a:off x="6927080" y="1789955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4" name="Retângulo 123">
            <a:hlinkClick r:id="rId3" action="ppaction://hlinksldjump"/>
          </p:cNvPr>
          <p:cNvSpPr/>
          <p:nvPr/>
        </p:nvSpPr>
        <p:spPr>
          <a:xfrm>
            <a:off x="6927080" y="2309239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3" name="Retângulo 2"/>
          <p:cNvSpPr/>
          <p:nvPr/>
        </p:nvSpPr>
        <p:spPr>
          <a:xfrm>
            <a:off x="5834742" y="5964520"/>
            <a:ext cx="70057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b="1" dirty="0">
                <a:cs typeface="Arial" panose="020B0604020202020204" pitchFamily="34" charset="0"/>
                <a:hlinkClick r:id="rId4" action="ppaction://hlinksldjump"/>
              </a:rPr>
              <a:t>Voltar</a:t>
            </a:r>
            <a:endParaRPr lang="pt-BR" sz="1600" b="1" dirty="0">
              <a:cs typeface="Arial" panose="020B0604020202020204" pitchFamily="34" charset="0"/>
            </a:endParaRPr>
          </a:p>
        </p:txBody>
      </p:sp>
      <p:sp>
        <p:nvSpPr>
          <p:cNvPr id="28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+</a:t>
            </a:r>
          </a:p>
        </p:txBody>
      </p:sp>
      <p:sp>
        <p:nvSpPr>
          <p:cNvPr id="29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/>
              <a:t>+</a:t>
            </a:r>
          </a:p>
        </p:txBody>
      </p:sp>
      <p:pic>
        <p:nvPicPr>
          <p:cNvPr id="30" name="Imagem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31" name="CaixaDeTexto 30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34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35" name="Retângulo 34"/>
          <p:cNvSpPr/>
          <p:nvPr/>
        </p:nvSpPr>
        <p:spPr>
          <a:xfrm>
            <a:off x="4235929" y="76562"/>
            <a:ext cx="3288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36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37" name="CaixaDeTexto 36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38" name="Retângulo 37"/>
          <p:cNvSpPr/>
          <p:nvPr/>
        </p:nvSpPr>
        <p:spPr>
          <a:xfrm>
            <a:off x="115774" y="1215306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39" name="CaixaDeTexto 38"/>
          <p:cNvSpPr txBox="1"/>
          <p:nvPr/>
        </p:nvSpPr>
        <p:spPr>
          <a:xfrm>
            <a:off x="107504" y="1362152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Hospedagem de Aplicação</a:t>
            </a:r>
          </a:p>
        </p:txBody>
      </p:sp>
      <p:sp>
        <p:nvSpPr>
          <p:cNvPr id="41" name="Retângulo com Único Canto Aparado 40"/>
          <p:cNvSpPr/>
          <p:nvPr/>
        </p:nvSpPr>
        <p:spPr>
          <a:xfrm flipH="1">
            <a:off x="119741" y="644547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00AFEF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2" name="CaixaDeTexto 41"/>
          <p:cNvSpPr txBox="1"/>
          <p:nvPr/>
        </p:nvSpPr>
        <p:spPr>
          <a:xfrm>
            <a:off x="119741" y="847710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Serviço de Hospedagem</a:t>
            </a:r>
          </a:p>
        </p:txBody>
      </p:sp>
      <p:sp>
        <p:nvSpPr>
          <p:cNvPr id="43" name="Retângulo 42"/>
          <p:cNvSpPr/>
          <p:nvPr/>
        </p:nvSpPr>
        <p:spPr>
          <a:xfrm>
            <a:off x="2386609" y="1215306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4" name="CaixaDeTexto 43"/>
          <p:cNvSpPr txBox="1"/>
          <p:nvPr/>
        </p:nvSpPr>
        <p:spPr>
          <a:xfrm>
            <a:off x="2339752" y="1281281"/>
            <a:ext cx="22546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Hospedagem de Aplicação (Ambiente </a:t>
            </a:r>
            <a:r>
              <a:rPr lang="pt-BR" sz="1100" b="1" dirty="0" err="1">
                <a:solidFill>
                  <a:srgbClr val="0F3063"/>
                </a:solidFill>
              </a:rPr>
              <a:t>vCloud</a:t>
            </a:r>
            <a:r>
              <a:rPr lang="pt-BR" sz="1100" b="1" dirty="0">
                <a:solidFill>
                  <a:srgbClr val="0F3063"/>
                </a:solidFill>
              </a:rPr>
              <a:t> </a:t>
            </a:r>
            <a:r>
              <a:rPr lang="pt-BR" sz="1100" b="1" dirty="0" err="1">
                <a:solidFill>
                  <a:srgbClr val="0F3063"/>
                </a:solidFill>
              </a:rPr>
              <a:t>Suit</a:t>
            </a:r>
            <a:r>
              <a:rPr lang="pt-BR" sz="1100" b="1" dirty="0">
                <a:solidFill>
                  <a:srgbClr val="0F3063"/>
                </a:solidFill>
              </a:rPr>
              <a:t>) - </a:t>
            </a:r>
            <a:r>
              <a:rPr lang="pt-BR" sz="1100" b="1" dirty="0" err="1">
                <a:solidFill>
                  <a:srgbClr val="0F3063"/>
                </a:solidFill>
              </a:rPr>
              <a:t>IaaS</a:t>
            </a:r>
            <a:endParaRPr lang="pt-BR" sz="1100" b="1" dirty="0">
              <a:solidFill>
                <a:srgbClr val="0F3063"/>
              </a:solidFill>
            </a:endParaRPr>
          </a:p>
        </p:txBody>
      </p:sp>
      <p:sp>
        <p:nvSpPr>
          <p:cNvPr id="45" name="Retângulo com Único Canto Aparado 44"/>
          <p:cNvSpPr/>
          <p:nvPr/>
        </p:nvSpPr>
        <p:spPr>
          <a:xfrm flipH="1">
            <a:off x="2381051" y="644547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00AFEF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6" name="CaixaDeTexto 45"/>
          <p:cNvSpPr txBox="1"/>
          <p:nvPr/>
        </p:nvSpPr>
        <p:spPr>
          <a:xfrm>
            <a:off x="2381051" y="847710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Serviço em Nuvem</a:t>
            </a:r>
          </a:p>
        </p:txBody>
      </p:sp>
      <p:sp>
        <p:nvSpPr>
          <p:cNvPr id="47" name="Retângulo 46"/>
          <p:cNvSpPr/>
          <p:nvPr/>
        </p:nvSpPr>
        <p:spPr>
          <a:xfrm>
            <a:off x="4652278" y="1211114"/>
            <a:ext cx="2160000" cy="745406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8" name="CaixaDeTexto 47"/>
          <p:cNvSpPr txBox="1"/>
          <p:nvPr/>
        </p:nvSpPr>
        <p:spPr>
          <a:xfrm>
            <a:off x="4644008" y="1277089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Gerenciamento de Comunicação de Dados (Gestão de Instalação)</a:t>
            </a:r>
          </a:p>
        </p:txBody>
      </p:sp>
      <p:sp>
        <p:nvSpPr>
          <p:cNvPr id="49" name="Retângulo com Único Canto Aparado 48"/>
          <p:cNvSpPr/>
          <p:nvPr/>
        </p:nvSpPr>
        <p:spPr>
          <a:xfrm flipH="1">
            <a:off x="4646720" y="640355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00AFEF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1" name="CaixaDeTexto 50"/>
          <p:cNvSpPr txBox="1"/>
          <p:nvPr/>
        </p:nvSpPr>
        <p:spPr>
          <a:xfrm>
            <a:off x="4646720" y="843518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Serviço de Telecom</a:t>
            </a:r>
          </a:p>
        </p:txBody>
      </p:sp>
      <p:sp>
        <p:nvSpPr>
          <p:cNvPr id="52" name="Retângulo 51"/>
          <p:cNvSpPr/>
          <p:nvPr/>
        </p:nvSpPr>
        <p:spPr>
          <a:xfrm>
            <a:off x="6923113" y="1211114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3" name="CaixaDeTexto 52"/>
          <p:cNvSpPr txBox="1"/>
          <p:nvPr/>
        </p:nvSpPr>
        <p:spPr>
          <a:xfrm>
            <a:off x="6914843" y="1380993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Armazenamento de Dados</a:t>
            </a:r>
          </a:p>
        </p:txBody>
      </p:sp>
      <p:sp>
        <p:nvSpPr>
          <p:cNvPr id="54" name="Retângulo com Único Canto Aparado 53"/>
          <p:cNvSpPr/>
          <p:nvPr/>
        </p:nvSpPr>
        <p:spPr>
          <a:xfrm flipH="1">
            <a:off x="6927080" y="640355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00AFEF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5" name="CaixaDeTexto 54"/>
          <p:cNvSpPr txBox="1"/>
          <p:nvPr/>
        </p:nvSpPr>
        <p:spPr>
          <a:xfrm>
            <a:off x="6927080" y="843518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Serviço de Hospedagem</a:t>
            </a:r>
          </a:p>
        </p:txBody>
      </p:sp>
      <p:sp>
        <p:nvSpPr>
          <p:cNvPr id="56" name="Retângulo 55"/>
          <p:cNvSpPr/>
          <p:nvPr/>
        </p:nvSpPr>
        <p:spPr>
          <a:xfrm>
            <a:off x="119740" y="1767429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7" name="CaixaDeTexto 56"/>
          <p:cNvSpPr txBox="1"/>
          <p:nvPr/>
        </p:nvSpPr>
        <p:spPr>
          <a:xfrm>
            <a:off x="111470" y="1876175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Plataforma de Banco de Dados</a:t>
            </a:r>
          </a:p>
        </p:txBody>
      </p:sp>
      <p:sp>
        <p:nvSpPr>
          <p:cNvPr id="58" name="Retângulo 57"/>
          <p:cNvSpPr/>
          <p:nvPr/>
        </p:nvSpPr>
        <p:spPr>
          <a:xfrm>
            <a:off x="119741" y="2296539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9" name="CaixaDeTexto 58"/>
          <p:cNvSpPr txBox="1"/>
          <p:nvPr/>
        </p:nvSpPr>
        <p:spPr>
          <a:xfrm>
            <a:off x="111471" y="2405285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err="1">
                <a:solidFill>
                  <a:srgbClr val="0F3063"/>
                </a:solidFill>
              </a:rPr>
              <a:t>Colocation</a:t>
            </a:r>
            <a:r>
              <a:rPr lang="pt-BR" sz="1100" b="1" dirty="0">
                <a:solidFill>
                  <a:srgbClr val="0F3063"/>
                </a:solidFill>
              </a:rPr>
              <a:t> Gerenciado</a:t>
            </a:r>
          </a:p>
        </p:txBody>
      </p:sp>
      <p:sp>
        <p:nvSpPr>
          <p:cNvPr id="60" name="Retângulo 59"/>
          <p:cNvSpPr/>
          <p:nvPr/>
        </p:nvSpPr>
        <p:spPr>
          <a:xfrm>
            <a:off x="115452" y="2852854"/>
            <a:ext cx="2160000" cy="770789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1" name="CaixaDeTexto 60"/>
          <p:cNvSpPr txBox="1"/>
          <p:nvPr/>
        </p:nvSpPr>
        <p:spPr>
          <a:xfrm>
            <a:off x="107182" y="2946352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Hospedagem de Aplicação – Banco de Dados em Grande Porte</a:t>
            </a:r>
          </a:p>
        </p:txBody>
      </p:sp>
      <p:sp>
        <p:nvSpPr>
          <p:cNvPr id="62" name="Retângulo 61"/>
          <p:cNvSpPr/>
          <p:nvPr/>
        </p:nvSpPr>
        <p:spPr>
          <a:xfrm>
            <a:off x="114978" y="3620499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3" name="CaixaDeTexto 62"/>
          <p:cNvSpPr txBox="1"/>
          <p:nvPr/>
        </p:nvSpPr>
        <p:spPr>
          <a:xfrm>
            <a:off x="106708" y="3729245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Plataforma de Business </a:t>
            </a:r>
            <a:r>
              <a:rPr lang="pt-BR" sz="1100" b="1" dirty="0" err="1">
                <a:solidFill>
                  <a:srgbClr val="0F3063"/>
                </a:solidFill>
              </a:rPr>
              <a:t>Intelligence</a:t>
            </a:r>
            <a:r>
              <a:rPr lang="pt-BR" sz="1100" b="1" dirty="0">
                <a:solidFill>
                  <a:srgbClr val="0F3063"/>
                </a:solidFill>
              </a:rPr>
              <a:t> (BI)</a:t>
            </a:r>
          </a:p>
        </p:txBody>
      </p:sp>
      <p:sp>
        <p:nvSpPr>
          <p:cNvPr id="64" name="Retângulo 63"/>
          <p:cNvSpPr/>
          <p:nvPr/>
        </p:nvSpPr>
        <p:spPr>
          <a:xfrm>
            <a:off x="4652278" y="1965137"/>
            <a:ext cx="2160000" cy="745406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5" name="CaixaDeTexto 64"/>
          <p:cNvSpPr txBox="1"/>
          <p:nvPr/>
        </p:nvSpPr>
        <p:spPr>
          <a:xfrm>
            <a:off x="4644008" y="2031112"/>
            <a:ext cx="215999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Gerenciamento de Comunicação de Dados Solução: Acessos e Gestão</a:t>
            </a:r>
          </a:p>
        </p:txBody>
      </p:sp>
      <p:sp>
        <p:nvSpPr>
          <p:cNvPr id="66" name="Retângulo 65"/>
          <p:cNvSpPr/>
          <p:nvPr/>
        </p:nvSpPr>
        <p:spPr>
          <a:xfrm>
            <a:off x="4652278" y="2700631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84" name="CaixaDeTexto 83"/>
          <p:cNvSpPr txBox="1"/>
          <p:nvPr/>
        </p:nvSpPr>
        <p:spPr>
          <a:xfrm>
            <a:off x="4644008" y="2864586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err="1">
                <a:solidFill>
                  <a:srgbClr val="0F3063"/>
                </a:solidFill>
              </a:rPr>
              <a:t>Wifi</a:t>
            </a:r>
            <a:r>
              <a:rPr lang="pt-BR" sz="1100" b="1" dirty="0">
                <a:solidFill>
                  <a:srgbClr val="0F3063"/>
                </a:solidFill>
              </a:rPr>
              <a:t> Gerenciado</a:t>
            </a:r>
          </a:p>
        </p:txBody>
      </p:sp>
      <p:sp>
        <p:nvSpPr>
          <p:cNvPr id="85" name="Retângulo 84"/>
          <p:cNvSpPr/>
          <p:nvPr/>
        </p:nvSpPr>
        <p:spPr>
          <a:xfrm>
            <a:off x="4646719" y="3254712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92" name="CaixaDeTexto 91"/>
          <p:cNvSpPr txBox="1"/>
          <p:nvPr/>
        </p:nvSpPr>
        <p:spPr>
          <a:xfrm>
            <a:off x="4549499" y="3304651"/>
            <a:ext cx="2375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Conexão Internet com Redundância de Operadoras</a:t>
            </a:r>
          </a:p>
        </p:txBody>
      </p:sp>
      <p:sp>
        <p:nvSpPr>
          <p:cNvPr id="93" name="Retângulo 92"/>
          <p:cNvSpPr/>
          <p:nvPr/>
        </p:nvSpPr>
        <p:spPr>
          <a:xfrm>
            <a:off x="4646994" y="3820242"/>
            <a:ext cx="2160000" cy="696270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94" name="CaixaDeTexto 93"/>
          <p:cNvSpPr txBox="1"/>
          <p:nvPr/>
        </p:nvSpPr>
        <p:spPr>
          <a:xfrm>
            <a:off x="4549774" y="3870181"/>
            <a:ext cx="2375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Ger.de Comunicação de Dados Adesão à ARP: Gestão da Solução</a:t>
            </a:r>
          </a:p>
        </p:txBody>
      </p:sp>
      <p:sp>
        <p:nvSpPr>
          <p:cNvPr id="95" name="Retângulo 94">
            <a:hlinkClick r:id="rId2" action="ppaction://hlinksldjump"/>
          </p:cNvPr>
          <p:cNvSpPr/>
          <p:nvPr/>
        </p:nvSpPr>
        <p:spPr>
          <a:xfrm>
            <a:off x="6927080" y="1780128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96" name="CaixaDeTexto 95"/>
          <p:cNvSpPr txBox="1"/>
          <p:nvPr/>
        </p:nvSpPr>
        <p:spPr>
          <a:xfrm>
            <a:off x="6918810" y="1937307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Monitoramento de Serviços</a:t>
            </a:r>
          </a:p>
        </p:txBody>
      </p:sp>
      <p:sp>
        <p:nvSpPr>
          <p:cNvPr id="97" name="Retângulo 96">
            <a:hlinkClick r:id="rId3" action="ppaction://hlinksldjump"/>
          </p:cNvPr>
          <p:cNvSpPr/>
          <p:nvPr/>
        </p:nvSpPr>
        <p:spPr>
          <a:xfrm>
            <a:off x="6927080" y="2296539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98" name="CaixaDeTexto 97"/>
          <p:cNvSpPr txBox="1"/>
          <p:nvPr/>
        </p:nvSpPr>
        <p:spPr>
          <a:xfrm>
            <a:off x="6918810" y="2368547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Central de Serviços</a:t>
            </a:r>
          </a:p>
        </p:txBody>
      </p:sp>
      <p:sp>
        <p:nvSpPr>
          <p:cNvPr id="99" name="Retângulo 98"/>
          <p:cNvSpPr/>
          <p:nvPr/>
        </p:nvSpPr>
        <p:spPr>
          <a:xfrm>
            <a:off x="6927542" y="2866624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00" name="CaixaDeTexto 99"/>
          <p:cNvSpPr txBox="1"/>
          <p:nvPr/>
        </p:nvSpPr>
        <p:spPr>
          <a:xfrm>
            <a:off x="6919272" y="3036503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Correio Eletrônico</a:t>
            </a:r>
          </a:p>
        </p:txBody>
      </p:sp>
      <p:sp>
        <p:nvSpPr>
          <p:cNvPr id="101" name="Retângulo 100"/>
          <p:cNvSpPr/>
          <p:nvPr/>
        </p:nvSpPr>
        <p:spPr>
          <a:xfrm>
            <a:off x="6923113" y="3422939"/>
            <a:ext cx="2160000" cy="677392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02" name="CaixaDeTexto 101"/>
          <p:cNvSpPr txBox="1"/>
          <p:nvPr/>
        </p:nvSpPr>
        <p:spPr>
          <a:xfrm>
            <a:off x="6914843" y="3574177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Disponibilização de Servidor Domain </a:t>
            </a:r>
            <a:r>
              <a:rPr lang="pt-BR" sz="1100" b="1" dirty="0" err="1">
                <a:solidFill>
                  <a:srgbClr val="0F3063"/>
                </a:solidFill>
              </a:rPr>
              <a:t>Controller</a:t>
            </a:r>
            <a:r>
              <a:rPr lang="pt-BR" sz="1100" b="1" dirty="0">
                <a:solidFill>
                  <a:srgbClr val="0F3063"/>
                </a:solidFill>
              </a:rPr>
              <a:t> (AD)</a:t>
            </a:r>
          </a:p>
        </p:txBody>
      </p:sp>
      <p:sp>
        <p:nvSpPr>
          <p:cNvPr id="103" name="Retângulo 102"/>
          <p:cNvSpPr/>
          <p:nvPr/>
        </p:nvSpPr>
        <p:spPr>
          <a:xfrm>
            <a:off x="6927542" y="4092434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04" name="CaixaDeTexto 103"/>
          <p:cNvSpPr txBox="1"/>
          <p:nvPr/>
        </p:nvSpPr>
        <p:spPr>
          <a:xfrm>
            <a:off x="6919272" y="4161289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Gerenciamento de Acesso à Rede Corporativa</a:t>
            </a:r>
          </a:p>
        </p:txBody>
      </p:sp>
      <p:sp>
        <p:nvSpPr>
          <p:cNvPr id="105" name="Retângulo 104"/>
          <p:cNvSpPr/>
          <p:nvPr/>
        </p:nvSpPr>
        <p:spPr>
          <a:xfrm>
            <a:off x="6923113" y="4650377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06" name="CaixaDeTexto 105"/>
          <p:cNvSpPr txBox="1"/>
          <p:nvPr/>
        </p:nvSpPr>
        <p:spPr>
          <a:xfrm>
            <a:off x="6914843" y="4820256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Certificado Digital</a:t>
            </a:r>
          </a:p>
        </p:txBody>
      </p:sp>
      <p:sp>
        <p:nvSpPr>
          <p:cNvPr id="107" name="Retângulo 106"/>
          <p:cNvSpPr/>
          <p:nvPr/>
        </p:nvSpPr>
        <p:spPr>
          <a:xfrm>
            <a:off x="6927542" y="5198795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08" name="CaixaDeTexto 107"/>
          <p:cNvSpPr txBox="1"/>
          <p:nvPr/>
        </p:nvSpPr>
        <p:spPr>
          <a:xfrm>
            <a:off x="6919272" y="5368674"/>
            <a:ext cx="215999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Consultoria Técnica</a:t>
            </a:r>
          </a:p>
        </p:txBody>
      </p:sp>
      <p:sp>
        <p:nvSpPr>
          <p:cNvPr id="109" name="Retângulo 108"/>
          <p:cNvSpPr/>
          <p:nvPr/>
        </p:nvSpPr>
        <p:spPr>
          <a:xfrm>
            <a:off x="6927542" y="5753005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0" name="CaixaDeTexto 109"/>
          <p:cNvSpPr txBox="1"/>
          <p:nvPr/>
        </p:nvSpPr>
        <p:spPr>
          <a:xfrm>
            <a:off x="6919272" y="5820504"/>
            <a:ext cx="215999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>
                <a:solidFill>
                  <a:srgbClr val="0F3063"/>
                </a:solidFill>
              </a:rPr>
              <a:t>Conversão de documentos do Papel para Imagem Digital</a:t>
            </a:r>
          </a:p>
        </p:txBody>
      </p:sp>
      <p:sp>
        <p:nvSpPr>
          <p:cNvPr id="111" name="Retângulo 110">
            <a:hlinkClick r:id="rId6" action="ppaction://hlinksldjump"/>
          </p:cNvPr>
          <p:cNvSpPr/>
          <p:nvPr/>
        </p:nvSpPr>
        <p:spPr>
          <a:xfrm>
            <a:off x="115774" y="1209452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2" name="Retângulo 111">
            <a:hlinkClick r:id="rId7" action="ppaction://hlinksldjump"/>
          </p:cNvPr>
          <p:cNvSpPr/>
          <p:nvPr/>
        </p:nvSpPr>
        <p:spPr>
          <a:xfrm>
            <a:off x="115774" y="1767428"/>
            <a:ext cx="2160000" cy="527738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3" name="Retângulo 112">
            <a:hlinkClick r:id="rId8" action="ppaction://hlinksldjump"/>
          </p:cNvPr>
          <p:cNvSpPr/>
          <p:nvPr/>
        </p:nvSpPr>
        <p:spPr>
          <a:xfrm>
            <a:off x="117270" y="2296058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4" name="Retângulo 113">
            <a:hlinkClick r:id="rId9" action="ppaction://hlinksldjump"/>
          </p:cNvPr>
          <p:cNvSpPr/>
          <p:nvPr/>
        </p:nvSpPr>
        <p:spPr>
          <a:xfrm>
            <a:off x="111469" y="2854260"/>
            <a:ext cx="2160000" cy="770789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5" name="Retângulo 114">
            <a:hlinkClick r:id="rId10" action="ppaction://hlinksldjump"/>
          </p:cNvPr>
          <p:cNvSpPr/>
          <p:nvPr/>
        </p:nvSpPr>
        <p:spPr>
          <a:xfrm>
            <a:off x="114978" y="3625049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6" name="Retângulo 115">
            <a:hlinkClick r:id="rId11" action="ppaction://hlinksldjump"/>
          </p:cNvPr>
          <p:cNvSpPr/>
          <p:nvPr/>
        </p:nvSpPr>
        <p:spPr>
          <a:xfrm>
            <a:off x="2379338" y="1209451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7" name="Retângulo 116">
            <a:hlinkClick r:id="rId12" action="ppaction://hlinksldjump"/>
          </p:cNvPr>
          <p:cNvSpPr/>
          <p:nvPr/>
        </p:nvSpPr>
        <p:spPr>
          <a:xfrm>
            <a:off x="4657498" y="1211872"/>
            <a:ext cx="2160000" cy="745406"/>
          </a:xfrm>
          <a:prstGeom prst="rect">
            <a:avLst/>
          </a:prstGeom>
          <a:noFill/>
          <a:ln w="19050"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8" name="Retângulo 117">
            <a:hlinkClick r:id="rId13" action="ppaction://hlinksldjump"/>
          </p:cNvPr>
          <p:cNvSpPr/>
          <p:nvPr/>
        </p:nvSpPr>
        <p:spPr>
          <a:xfrm>
            <a:off x="4652278" y="1954216"/>
            <a:ext cx="2160000" cy="745406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19" name="Retângulo 118">
            <a:hlinkClick r:id="rId14" action="ppaction://hlinksldjump"/>
          </p:cNvPr>
          <p:cNvSpPr/>
          <p:nvPr/>
        </p:nvSpPr>
        <p:spPr>
          <a:xfrm>
            <a:off x="4646994" y="2700631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0" name="Retângulo 119">
            <a:hlinkClick r:id="rId15" action="ppaction://hlinksldjump"/>
          </p:cNvPr>
          <p:cNvSpPr/>
          <p:nvPr/>
        </p:nvSpPr>
        <p:spPr>
          <a:xfrm>
            <a:off x="4644007" y="3254712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1" name="Retângulo 120">
            <a:hlinkClick r:id="rId16" action="ppaction://hlinksldjump"/>
          </p:cNvPr>
          <p:cNvSpPr/>
          <p:nvPr/>
        </p:nvSpPr>
        <p:spPr>
          <a:xfrm>
            <a:off x="4646994" y="3820242"/>
            <a:ext cx="2160000" cy="696270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2" name="Retângulo 121">
            <a:hlinkClick r:id="rId17" action="ppaction://hlinksldjump"/>
          </p:cNvPr>
          <p:cNvSpPr/>
          <p:nvPr/>
        </p:nvSpPr>
        <p:spPr>
          <a:xfrm>
            <a:off x="6923113" y="1233640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5" name="Retângulo 124">
            <a:hlinkClick r:id="rId18" action="ppaction://hlinksldjump"/>
          </p:cNvPr>
          <p:cNvSpPr/>
          <p:nvPr/>
        </p:nvSpPr>
        <p:spPr>
          <a:xfrm>
            <a:off x="6927542" y="2866960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6" name="Retângulo 125">
            <a:hlinkClick r:id="rId19" action="ppaction://hlinksldjump"/>
          </p:cNvPr>
          <p:cNvSpPr/>
          <p:nvPr/>
        </p:nvSpPr>
        <p:spPr>
          <a:xfrm>
            <a:off x="6923113" y="3423275"/>
            <a:ext cx="2160000" cy="677392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7" name="Retângulo 126">
            <a:hlinkClick r:id="rId20" action="ppaction://hlinksldjump"/>
          </p:cNvPr>
          <p:cNvSpPr/>
          <p:nvPr/>
        </p:nvSpPr>
        <p:spPr>
          <a:xfrm>
            <a:off x="6927542" y="4098574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8" name="Retângulo 127">
            <a:hlinkClick r:id="rId21" action="ppaction://hlinksldjump"/>
          </p:cNvPr>
          <p:cNvSpPr/>
          <p:nvPr/>
        </p:nvSpPr>
        <p:spPr>
          <a:xfrm>
            <a:off x="6928234" y="4650377"/>
            <a:ext cx="2160000" cy="556315"/>
          </a:xfrm>
          <a:prstGeom prst="rect">
            <a:avLst/>
          </a:prstGeom>
          <a:noFill/>
          <a:ln w="19050"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29" name="Retângulo 128">
            <a:hlinkClick r:id="rId22" action="ppaction://hlinksldjump"/>
          </p:cNvPr>
          <p:cNvSpPr/>
          <p:nvPr/>
        </p:nvSpPr>
        <p:spPr>
          <a:xfrm>
            <a:off x="6928234" y="5211330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130" name="Retângulo 129">
            <a:hlinkClick r:id="rId23" action="ppaction://hlinksldjump"/>
          </p:cNvPr>
          <p:cNvSpPr/>
          <p:nvPr/>
        </p:nvSpPr>
        <p:spPr>
          <a:xfrm>
            <a:off x="6927542" y="5767645"/>
            <a:ext cx="2160000" cy="556315"/>
          </a:xfrm>
          <a:prstGeom prst="rect">
            <a:avLst/>
          </a:prstGeom>
          <a:noFill/>
          <a:ln>
            <a:solidFill>
              <a:srgbClr val="00AF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</p:spTree>
    <p:extLst>
      <p:ext uri="{BB962C8B-B14F-4D97-AF65-F5344CB8AC3E}">
        <p14:creationId xmlns:p14="http://schemas.microsoft.com/office/powerpoint/2010/main" val="25593699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7608" y="535980"/>
            <a:ext cx="8229600" cy="709715"/>
          </a:xfrm>
        </p:spPr>
        <p:txBody>
          <a:bodyPr>
            <a:noAutofit/>
          </a:bodyPr>
          <a:lstStyle/>
          <a:p>
            <a:pPr lvl="0" algn="l"/>
            <a:r>
              <a:rPr lang="pt-BR" altLang="pt-BR" sz="2000" b="1" dirty="0" bmk="">
                <a:latin typeface="+mn-lt"/>
                <a:cs typeface="Arial" pitchFamily="34" charset="0"/>
              </a:rPr>
              <a:t>Hospedagem de Aplicação</a:t>
            </a:r>
            <a:endParaRPr lang="pt-BR" sz="2000" b="1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1453426"/>
            <a:ext cx="8784976" cy="49756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Serviço de hospedagem de aplicações em baixa plataforma, que disponibiliza infraestrutura de datacenter completa e segura.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a) Hospedagem de Aplicação – 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Gerenciada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: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Solução composta por servidores físicos e virtuais, instalados e configurados com todos os programas e atualizações necessárias para a execução da aplicação ou sistema hospedado, antivírus, controles de uso/acessos, gerenciamento e monitoramento do ambiente 24x7.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b) Hospedagem de Aplicação – </a:t>
            </a: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Não Gerenciada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Calibri" pitchFamily="34" charset="0"/>
                <a:cs typeface="Verdana" pitchFamily="34" charset="0"/>
              </a:rPr>
              <a:t>: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 Solução composta por servidores físicos e virtuais, instalados e configurados com sistema operacional e atualizações necessárias para a instalação, pelo interessado, da aplicação ou sistema hospedado, e firewall.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Opcionalmente, há a possibilidade de contingência e alta disponibilidade que deve ser avaliada em respectivo 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Estudo de Viabilidade Técnica de Infraestrutura</a:t>
            </a:r>
            <a:r>
              <a:rPr kumimoji="0" lang="pt-BR" altLang="pt-BR" sz="1200" b="0" i="0" u="none" strike="noStrike" cap="none" normalizeH="0" dirty="0">
                <a:ln>
                  <a:noFill/>
                </a:ln>
                <a:effectLst/>
                <a:latin typeface="+mn-lt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pt-BR" altLang="pt-BR" sz="12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- E</a:t>
            </a: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VTI.</a:t>
            </a: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200" b="1" dirty="0"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pt-BR" altLang="pt-BR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Elementos que compõem o Serviço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  <a:p>
            <a:pPr marL="228600" marR="0" lvl="0" indent="-2286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AutoNum type="alphaLcParenR"/>
              <a:tabLst>
                <a:tab pos="450850" algn="l"/>
              </a:tabLst>
            </a:pPr>
            <a:r>
              <a:rPr kumimoji="0" lang="pt-BR" altLang="pt-B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Opções de Máquina Virtual (Servidores);</a:t>
            </a:r>
          </a:p>
          <a:p>
            <a:pPr marL="228600" indent="-228600" algn="just" eaLnBrk="0" hangingPunct="0">
              <a:buFontTx/>
              <a:buAutoNum type="alphaLcParenR"/>
            </a:pPr>
            <a:r>
              <a:rPr lang="pt-BR" sz="1200" dirty="0">
                <a:latin typeface="+mn-lt"/>
              </a:rPr>
              <a:t>Opções de Sistema Operacional (Plataformas suportadas):</a:t>
            </a:r>
          </a:p>
          <a:p>
            <a:pPr algn="just" eaLnBrk="0" hangingPunct="0"/>
            <a:endParaRPr lang="pt-BR" sz="1200" dirty="0">
              <a:latin typeface="+mn-lt"/>
            </a:endParaRPr>
          </a:p>
          <a:p>
            <a:endParaRPr lang="pt-BR" sz="1200" dirty="0">
              <a:latin typeface="+mn-lt"/>
            </a:endParaRPr>
          </a:p>
          <a:p>
            <a:r>
              <a:rPr lang="pt-BR" sz="1200" b="1" dirty="0">
                <a:latin typeface="+mn-lt"/>
              </a:rPr>
              <a:t>Formas de Acesso:</a:t>
            </a:r>
          </a:p>
          <a:p>
            <a:r>
              <a:rPr lang="pt-BR" sz="1200" dirty="0">
                <a:latin typeface="+mn-lt"/>
              </a:rPr>
              <a:t>Conforme especificado em contrato.</a:t>
            </a:r>
          </a:p>
          <a:p>
            <a:endParaRPr lang="pt-BR" sz="1200" dirty="0">
              <a:latin typeface="+mn-lt"/>
            </a:endParaRPr>
          </a:p>
          <a:p>
            <a:r>
              <a:rPr lang="pt-BR" sz="1200" b="1" dirty="0">
                <a:latin typeface="+mn-lt"/>
              </a:rPr>
              <a:t>Requisitos:</a:t>
            </a:r>
          </a:p>
          <a:p>
            <a:r>
              <a:rPr lang="pt-BR" sz="1200" dirty="0">
                <a:latin typeface="+mn-lt"/>
              </a:rPr>
              <a:t>Conforme especificado em contrato.</a:t>
            </a:r>
          </a:p>
          <a:p>
            <a:endParaRPr lang="pt-BR" sz="1200" dirty="0">
              <a:latin typeface="+mn-lt"/>
            </a:endParaRPr>
          </a:p>
          <a:p>
            <a:r>
              <a:rPr lang="pt-BR" sz="1200" b="1" dirty="0">
                <a:latin typeface="+mn-lt"/>
              </a:rPr>
              <a:t>Prazos:</a:t>
            </a:r>
          </a:p>
          <a:p>
            <a:r>
              <a:rPr lang="pt-BR" sz="1200" dirty="0">
                <a:latin typeface="+mn-lt"/>
              </a:rPr>
              <a:t>Conforme especificado em contrato.</a:t>
            </a:r>
          </a:p>
          <a:p>
            <a:pPr algn="just" eaLnBrk="0" hangingPunct="0"/>
            <a:endParaRPr lang="pt-BR" sz="1200" dirty="0">
              <a:latin typeface="+mn-lt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2" action="ppaction://hlinksldjump"/>
              </a:rPr>
              <a:t>Voltar</a:t>
            </a:r>
            <a:endParaRPr lang="pt-BR" sz="1600" dirty="0"/>
          </a:p>
        </p:txBody>
      </p:sp>
      <p:sp>
        <p:nvSpPr>
          <p:cNvPr id="12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3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2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3" name="Retângulo 22"/>
          <p:cNvSpPr/>
          <p:nvPr/>
        </p:nvSpPr>
        <p:spPr>
          <a:xfrm>
            <a:off x="4235929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2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</p:spTree>
    <p:extLst>
      <p:ext uri="{BB962C8B-B14F-4D97-AF65-F5344CB8AC3E}">
        <p14:creationId xmlns:p14="http://schemas.microsoft.com/office/powerpoint/2010/main" val="3428860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-8437" y="0"/>
            <a:ext cx="3800175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971600" y="1340768"/>
            <a:ext cx="7488832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dirty="0">
                <a:latin typeface="+mj-lt"/>
              </a:rPr>
              <a:t>A Prodam é a parceira tecnológica da Prefeitura de São Paulo e atua como integradora estratégica de soluções de tecnologia da informação e comunicação. Tem importante foco no provimento e convergência de processos com ferramentas operacionais e de gestão que contribuem para a qualidade de vida dos cidadãos, com instrumentos de inclusão, modernidade e transparência.</a:t>
            </a:r>
          </a:p>
          <a:p>
            <a:pPr algn="just"/>
            <a:endParaRPr lang="pt-BR" sz="2000" dirty="0">
              <a:latin typeface="+mj-lt"/>
            </a:endParaRPr>
          </a:p>
          <a:p>
            <a:pPr algn="just"/>
            <a:r>
              <a:rPr lang="pt-BR" sz="2000" dirty="0"/>
              <a:t>Inserida em um processo de evolução contínua, a Prodam desenvolve soluções tecnológicas e de suporte técnico aos sistemas da administração direta e indireta do município. Em seus 49 anos de história sempre adotou medidas e desenvolveu sistemas pensando na modernização da cidade de São Paulo.</a:t>
            </a:r>
          </a:p>
          <a:p>
            <a:pPr algn="just"/>
            <a:endParaRPr lang="pt-BR" sz="2000" dirty="0">
              <a:latin typeface="+mj-lt"/>
            </a:endParaRPr>
          </a:p>
        </p:txBody>
      </p:sp>
      <p:sp>
        <p:nvSpPr>
          <p:cNvPr id="9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0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51520" y="74909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latin typeface="+mj-lt"/>
                <a:ea typeface="+mj-ea"/>
                <a:cs typeface="+mj-cs"/>
              </a:rPr>
              <a:t>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25568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Plataforma de Banco de Dados</a:t>
            </a:r>
            <a:endParaRPr lang="pt-BR" sz="2000" dirty="0"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7544" y="1268760"/>
            <a:ext cx="820891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Este serviço consiste em disponibilizar ao cliente a hospedagem de Banco de Dados na arquitetura x86 e RISC, incluindo servidor virtual, sistema gerenciador de banco de dados e espaço em STORAGE, de acordo com as tecnologias homologadas na PRODAM:</a:t>
            </a:r>
          </a:p>
          <a:p>
            <a:pPr lvl="2"/>
            <a:r>
              <a:rPr lang="pt-BR" sz="1600" dirty="0">
                <a:cs typeface="Arial" panose="020B0604020202020204" pitchFamily="34" charset="0"/>
              </a:rPr>
              <a:t>MS SQL Server</a:t>
            </a:r>
          </a:p>
          <a:p>
            <a:pPr lvl="2"/>
            <a:r>
              <a:rPr lang="pt-BR" sz="1600" dirty="0">
                <a:cs typeface="Arial" panose="020B0604020202020204" pitchFamily="34" charset="0"/>
              </a:rPr>
              <a:t>MySQL</a:t>
            </a:r>
          </a:p>
          <a:p>
            <a:pPr lvl="2"/>
            <a:r>
              <a:rPr lang="pt-BR" sz="1600" dirty="0">
                <a:cs typeface="Arial" panose="020B0604020202020204" pitchFamily="34" charset="0"/>
              </a:rPr>
              <a:t>Oracle</a:t>
            </a:r>
          </a:p>
          <a:p>
            <a:pPr lvl="2"/>
            <a:r>
              <a:rPr lang="pt-BR" sz="1600" dirty="0" err="1">
                <a:cs typeface="Arial" panose="020B0604020202020204" pitchFamily="34" charset="0"/>
              </a:rPr>
              <a:t>PostgreSQL</a:t>
            </a:r>
            <a:endParaRPr lang="pt-BR" sz="1600" dirty="0">
              <a:cs typeface="Arial" panose="020B0604020202020204" pitchFamily="34" charset="0"/>
            </a:endParaRPr>
          </a:p>
          <a:p>
            <a:pPr lvl="2"/>
            <a:r>
              <a:rPr lang="pt-BR" sz="1600" dirty="0" err="1">
                <a:cs typeface="Arial" panose="020B0604020202020204" pitchFamily="34" charset="0"/>
              </a:rPr>
              <a:t>MongoDB</a:t>
            </a:r>
            <a:endParaRPr lang="pt-BR" sz="1600" dirty="0">
              <a:cs typeface="Arial" panose="020B0604020202020204" pitchFamily="34" charset="0"/>
            </a:endParaRPr>
          </a:p>
          <a:p>
            <a:pPr lvl="2"/>
            <a:endParaRPr lang="pt-BR" sz="1600" dirty="0">
              <a:cs typeface="Arial" panose="020B0604020202020204" pitchFamily="34" charset="0"/>
            </a:endParaRPr>
          </a:p>
          <a:p>
            <a:pPr lvl="2"/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endParaRPr lang="pt-BR" sz="1600" dirty="0">
              <a:cs typeface="Arial" panose="020B0604020202020204" pitchFamily="34" charset="0"/>
              <a:hlinkClick r:id="" action="ppaction://hlinkshowjump?jump=firstslide"/>
            </a:endParaRPr>
          </a:p>
          <a:p>
            <a:pPr lvl="2"/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dirty="0">
                <a:cs typeface="Arial" panose="020B0604020202020204" pitchFamily="34" charset="0"/>
              </a:rPr>
              <a:t> </a:t>
            </a: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1443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0015320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709715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 err="1">
                <a:latin typeface="+mn-lt"/>
              </a:rPr>
              <a:t>Colocation</a:t>
            </a:r>
            <a:r>
              <a:rPr lang="pt-BR" sz="2000" b="1" dirty="0">
                <a:latin typeface="+mn-lt"/>
              </a:rPr>
              <a:t> Gerenciado</a:t>
            </a:r>
            <a:endParaRPr lang="pt-BR" sz="2000" dirty="0"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467544" y="1268760"/>
            <a:ext cx="828092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O serviço de hospedagem de servidores no modo </a:t>
            </a:r>
            <a:r>
              <a:rPr lang="pt-BR" sz="1600" dirty="0" err="1">
                <a:cs typeface="Arial" panose="020B0604020202020204" pitchFamily="34" charset="0"/>
              </a:rPr>
              <a:t>Colocation</a:t>
            </a:r>
            <a:r>
              <a:rPr lang="pt-BR" sz="1600" dirty="0">
                <a:cs typeface="Arial" panose="020B0604020202020204" pitchFamily="34" charset="0"/>
              </a:rPr>
              <a:t> Gerenciado, fornece alocação de espaço e infraestrutura no Datacenter da PRODAM, energia elétrica e climatização do ambiente, backup e </a:t>
            </a:r>
            <a:r>
              <a:rPr lang="pt-BR" sz="1600" dirty="0" err="1">
                <a:cs typeface="Arial" panose="020B0604020202020204" pitchFamily="34" charset="0"/>
              </a:rPr>
              <a:t>restore</a:t>
            </a:r>
            <a:r>
              <a:rPr lang="pt-BR" sz="1600" dirty="0">
                <a:cs typeface="Arial" panose="020B0604020202020204" pitchFamily="34" charset="0"/>
              </a:rPr>
              <a:t> do conteúdo dos aplicativos e dados do cliente, infraestrutura para conectividade com a internet e monitoramento dos recursos.</a:t>
            </a:r>
          </a:p>
          <a:p>
            <a:r>
              <a:rPr lang="pt-BR" sz="1600" dirty="0">
                <a:cs typeface="Arial" panose="020B06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/>
              <a:t>Formas de Acesso:</a:t>
            </a:r>
          </a:p>
          <a:p>
            <a:r>
              <a:rPr lang="pt-BR" sz="1600" dirty="0"/>
              <a:t>Conforme especificado em contrato.</a:t>
            </a:r>
          </a:p>
          <a:p>
            <a:endParaRPr lang="pt-BR" sz="1600" dirty="0"/>
          </a:p>
          <a:p>
            <a:r>
              <a:rPr lang="pt-BR" sz="1600" b="1" dirty="0"/>
              <a:t>Requisitos:</a:t>
            </a:r>
          </a:p>
          <a:p>
            <a:r>
              <a:rPr lang="pt-BR" sz="1600" dirty="0"/>
              <a:t>Conforme especificado em contrato.</a:t>
            </a:r>
          </a:p>
          <a:p>
            <a:endParaRPr lang="pt-BR" sz="1600" dirty="0"/>
          </a:p>
          <a:p>
            <a:r>
              <a:rPr lang="pt-BR" sz="1600" b="1" dirty="0"/>
              <a:t>Prazos:</a:t>
            </a:r>
          </a:p>
          <a:p>
            <a:r>
              <a:rPr lang="pt-BR" sz="1600" dirty="0"/>
              <a:t>Conforme especificado em contrato.</a:t>
            </a:r>
          </a:p>
          <a:p>
            <a:pPr lvl="0"/>
            <a:endParaRPr lang="pt-BR" sz="1600" dirty="0"/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1443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9215160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568952" cy="680109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Hospedagem de Aplicação-Banco de Dados em Grande Porte</a:t>
            </a:r>
            <a:endParaRPr lang="pt-BR" sz="20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085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Serviços de Hospedagem para Aplicação e Banco de Dados para plataforma Grande Porte, que disponibiliza infraestrutura de Datacenter completa, composta por Mainframe, com sistemas instalados e configurados com todos os programas e atualizações. Este serviço contempla também o suporte e gerenciamento dos clientes do sistema, serviço de Backup e </a:t>
            </a:r>
            <a:r>
              <a:rPr lang="pt-BR" sz="1600" dirty="0" err="1">
                <a:cs typeface="Arial" panose="020B0604020202020204" pitchFamily="34" charset="0"/>
              </a:rPr>
              <a:t>Restore</a:t>
            </a:r>
            <a:r>
              <a:rPr lang="pt-BR" sz="1600" dirty="0">
                <a:cs typeface="Arial" panose="020B0604020202020204" pitchFamily="34" charset="0"/>
              </a:rPr>
              <a:t> de banco de dados.</a:t>
            </a:r>
          </a:p>
          <a:p>
            <a:pPr marL="0" indent="0">
              <a:buNone/>
            </a:pPr>
            <a:endParaRPr lang="pt-BR" sz="16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5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Retângulo 15"/>
          <p:cNvSpPr/>
          <p:nvPr/>
        </p:nvSpPr>
        <p:spPr>
          <a:xfrm>
            <a:off x="4235929" y="76562"/>
            <a:ext cx="33604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7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9" name="Retângulo 18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7579155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1" cy="709714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Plataforma de Business </a:t>
            </a:r>
            <a:r>
              <a:rPr lang="pt-BR" sz="2000" b="1" dirty="0" err="1">
                <a:latin typeface="+mn-lt"/>
              </a:rPr>
              <a:t>Intelligence</a:t>
            </a:r>
            <a:r>
              <a:rPr lang="pt-BR" sz="2000" b="1" dirty="0">
                <a:latin typeface="+mn-lt"/>
              </a:rPr>
              <a:t> (BI)</a:t>
            </a:r>
          </a:p>
        </p:txBody>
      </p:sp>
      <p:sp>
        <p:nvSpPr>
          <p:cNvPr id="4" name="Retângulo 3"/>
          <p:cNvSpPr/>
          <p:nvPr/>
        </p:nvSpPr>
        <p:spPr>
          <a:xfrm>
            <a:off x="467544" y="1268760"/>
            <a:ext cx="835292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Este serviço consiste em disponibilizar ao cliente o acesso à solução de software e hardware para aplicações de BI (Business Intelligence) utilizando plataforma Microsoft.</a:t>
            </a:r>
          </a:p>
          <a:p>
            <a:r>
              <a:rPr lang="pt-BR" sz="1600" b="1" dirty="0">
                <a:cs typeface="Arial" panose="020B0604020202020204" pitchFamily="34" charset="0"/>
              </a:rPr>
              <a:t> </a:t>
            </a:r>
          </a:p>
          <a:p>
            <a:endParaRPr lang="pt-BR" sz="1600" b="1" dirty="0">
              <a:cs typeface="Arial" panose="020B0604020202020204" pitchFamily="34" charset="0"/>
            </a:endParaRPr>
          </a:p>
          <a:p>
            <a:endParaRPr lang="pt-BR" sz="1600" b="1" dirty="0">
              <a:cs typeface="Arial" panose="020B0604020202020204" pitchFamily="34" charset="0"/>
            </a:endParaRPr>
          </a:p>
          <a:p>
            <a:endParaRPr lang="pt-BR" sz="1600" b="1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dirty="0">
                <a:cs typeface="Arial" panose="020B0604020202020204" pitchFamily="34" charset="0"/>
              </a:rPr>
              <a:t> </a:t>
            </a:r>
          </a:p>
          <a:p>
            <a:pPr lvl="0"/>
            <a:endParaRPr lang="pt-BR" sz="1600" dirty="0">
              <a:cs typeface="Arial" panose="020B0604020202020204" pitchFamily="34" charset="0"/>
            </a:endParaRPr>
          </a:p>
          <a:p>
            <a:pPr lvl="0"/>
            <a:endParaRPr lang="pt-BR" sz="1600" dirty="0">
              <a:cs typeface="Arial" panose="020B0604020202020204" pitchFamily="34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5309419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8864" y="1303842"/>
            <a:ext cx="8229600" cy="4069374"/>
          </a:xfrm>
        </p:spPr>
        <p:txBody>
          <a:bodyPr>
            <a:noAutofit/>
          </a:bodyPr>
          <a:lstStyle/>
          <a:p>
            <a:pPr algn="l"/>
            <a:r>
              <a:rPr lang="pt-BR" sz="1600" dirty="0">
                <a:latin typeface="+mn-lt"/>
                <a:cs typeface="Arial" panose="020B0604020202020204" pitchFamily="34" charset="0"/>
              </a:rPr>
              <a:t>Serviço de hospedagem não gerenciada de Recursos Computacionais que contempla Memoria, CPU e Disco, utilizando a plataforma de computação em nuvem </a:t>
            </a:r>
            <a:r>
              <a:rPr lang="pt-BR" sz="1600" dirty="0" err="1">
                <a:latin typeface="+mn-lt"/>
                <a:cs typeface="Arial" panose="020B0604020202020204" pitchFamily="34" charset="0"/>
              </a:rPr>
              <a:t>VMware</a:t>
            </a:r>
            <a:r>
              <a:rPr lang="pt-BR" sz="1600" dirty="0">
                <a:latin typeface="+mn-lt"/>
                <a:cs typeface="Arial" panose="020B0604020202020204" pitchFamily="34" charset="0"/>
              </a:rPr>
              <a:t> através de um portal de auto provisionamento, que disponibiliza infraestrutura como serviço (IaaS), por meio de uma arquitetura segura composta por firewall e rede apartada com alta disponibilidade para os serviços alocados neste ambiente. </a:t>
            </a: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r>
              <a:rPr lang="pt-BR" sz="1600" dirty="0">
                <a:latin typeface="+mn-lt"/>
                <a:cs typeface="Arial" panose="020B0604020202020204" pitchFamily="34" charset="0"/>
              </a:rPr>
              <a:t> </a:t>
            </a: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r>
              <a:rPr lang="pt-BR" sz="1600" b="1" dirty="0">
                <a:latin typeface="+mn-lt"/>
                <a:cs typeface="Arial" panose="020B0604020202020204" pitchFamily="34" charset="0"/>
              </a:rPr>
              <a:t>Formas de Acesso:</a:t>
            </a:r>
            <a:br>
              <a:rPr lang="pt-BR" sz="1600" b="1" dirty="0">
                <a:latin typeface="+mn-lt"/>
                <a:cs typeface="Arial" panose="020B0604020202020204" pitchFamily="34" charset="0"/>
              </a:rPr>
            </a:br>
            <a:r>
              <a:rPr lang="pt-BR" sz="1600" dirty="0">
                <a:latin typeface="+mn-lt"/>
                <a:cs typeface="Arial" panose="020B0604020202020204" pitchFamily="34" charset="0"/>
              </a:rPr>
              <a:t>Conforme especificado em contrato.</a:t>
            </a: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r>
              <a:rPr lang="pt-BR" sz="1600" b="1" dirty="0">
                <a:latin typeface="+mn-lt"/>
                <a:cs typeface="Arial" panose="020B0604020202020204" pitchFamily="34" charset="0"/>
              </a:rPr>
              <a:t>Requisitos:</a:t>
            </a:r>
            <a:br>
              <a:rPr lang="pt-BR" sz="1600" b="1" dirty="0">
                <a:latin typeface="+mn-lt"/>
                <a:cs typeface="Arial" panose="020B0604020202020204" pitchFamily="34" charset="0"/>
              </a:rPr>
            </a:br>
            <a:r>
              <a:rPr lang="pt-BR" sz="1600" dirty="0">
                <a:latin typeface="+mn-lt"/>
                <a:cs typeface="Arial" panose="020B0604020202020204" pitchFamily="34" charset="0"/>
              </a:rPr>
              <a:t>Conforme especificado em contrato.</a:t>
            </a: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br>
              <a:rPr lang="pt-BR" sz="1600" dirty="0">
                <a:latin typeface="+mn-lt"/>
                <a:cs typeface="Arial" panose="020B0604020202020204" pitchFamily="34" charset="0"/>
              </a:rPr>
            </a:br>
            <a:r>
              <a:rPr lang="pt-BR" sz="1600" b="1" dirty="0">
                <a:latin typeface="+mn-lt"/>
                <a:cs typeface="Arial" panose="020B0604020202020204" pitchFamily="34" charset="0"/>
              </a:rPr>
              <a:t>Prazos:</a:t>
            </a:r>
            <a:br>
              <a:rPr lang="pt-BR" sz="1600" b="1" dirty="0">
                <a:latin typeface="+mn-lt"/>
                <a:cs typeface="Arial" panose="020B0604020202020204" pitchFamily="34" charset="0"/>
              </a:rPr>
            </a:br>
            <a:r>
              <a:rPr lang="pt-BR" sz="1600" dirty="0">
                <a:latin typeface="+mn-lt"/>
                <a:cs typeface="Arial" panose="020B0604020202020204" pitchFamily="34" charset="0"/>
              </a:rPr>
              <a:t>Conforme especificado em contrato.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539552" y="548680"/>
            <a:ext cx="8229600" cy="709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000" b="1" dirty="0">
                <a:latin typeface="+mn-lt"/>
              </a:rPr>
              <a:t>Hospedagem de Aplicação (Ambiente </a:t>
            </a:r>
            <a:r>
              <a:rPr lang="pt-BR" sz="2000" b="1" dirty="0" err="1">
                <a:latin typeface="+mn-lt"/>
              </a:rPr>
              <a:t>vCloud</a:t>
            </a:r>
            <a:r>
              <a:rPr lang="pt-BR" sz="2000" b="1" dirty="0">
                <a:latin typeface="+mn-lt"/>
              </a:rPr>
              <a:t> </a:t>
            </a:r>
            <a:r>
              <a:rPr lang="pt-BR" sz="2000" b="1" dirty="0" err="1">
                <a:latin typeface="+mn-lt"/>
              </a:rPr>
              <a:t>Suite</a:t>
            </a:r>
            <a:r>
              <a:rPr lang="pt-BR" sz="2000" b="1" dirty="0">
                <a:latin typeface="+mn-lt"/>
              </a:rPr>
              <a:t>)</a:t>
            </a: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4324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19" y="74909"/>
            <a:ext cx="28265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880620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2" y="1268760"/>
            <a:ext cx="78488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O serviço de Gerenciamento de Comunicação de Dados visa troca de informações corporativas entre Unidades da PMSP e a PRODAM-SP, por meio da prestação de serviços de acordo com a regulamentação aplicável ao Serviço de Comunicação Multimídia. A Gestão de Instalação é a parte deste serviço que visa garantir que o acesso à rede corporativa da PMSP seja realizado conforme o que foi contratado pelo cliente. </a:t>
            </a:r>
          </a:p>
          <a:p>
            <a:pPr algn="just"/>
            <a:r>
              <a:rPr lang="pt-BR" sz="1600" dirty="0">
                <a:cs typeface="Arial" panose="020B0604020202020204" pitchFamily="34" charset="0"/>
              </a:rPr>
              <a:t> </a:t>
            </a:r>
            <a:br>
              <a:rPr lang="pt-BR" sz="1600" dirty="0">
                <a:cs typeface="Arial" panose="020B0604020202020204" pitchFamily="34" charset="0"/>
              </a:rPr>
            </a:br>
            <a:endParaRPr lang="pt-BR" sz="1600" dirty="0">
              <a:cs typeface="Arial" panose="020B0604020202020204" pitchFamily="34" charset="0"/>
            </a:endParaRP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552252" y="533645"/>
            <a:ext cx="8229600" cy="70971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000" b="1" dirty="0">
                <a:latin typeface="+mn-lt"/>
              </a:rPr>
              <a:t>Gerenciamento de Comunicação de Dados (Gestão de Instalação)</a:t>
            </a:r>
          </a:p>
        </p:txBody>
      </p:sp>
      <p:sp>
        <p:nvSpPr>
          <p:cNvPr id="7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8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3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Retângulo 13"/>
          <p:cNvSpPr/>
          <p:nvPr/>
        </p:nvSpPr>
        <p:spPr>
          <a:xfrm>
            <a:off x="4235929" y="76562"/>
            <a:ext cx="33604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5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6" name="CaixaDeTexto 15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132690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555682"/>
            <a:ext cx="8340156" cy="709714"/>
          </a:xfrm>
        </p:spPr>
        <p:txBody>
          <a:bodyPr>
            <a:noAutofit/>
          </a:bodyPr>
          <a:lstStyle/>
          <a:p>
            <a:pPr algn="l"/>
            <a:r>
              <a:rPr lang="pt-BR" sz="1900" b="1" dirty="0">
                <a:latin typeface="+mn-lt"/>
              </a:rPr>
              <a:t>Gerenciamento de Comunicação de Dados (Solução: Acessos e Gestão)</a:t>
            </a:r>
          </a:p>
        </p:txBody>
      </p:sp>
      <p:sp>
        <p:nvSpPr>
          <p:cNvPr id="4" name="Retângulo 3"/>
          <p:cNvSpPr/>
          <p:nvPr/>
        </p:nvSpPr>
        <p:spPr>
          <a:xfrm>
            <a:off x="539552" y="1271076"/>
            <a:ext cx="80648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O serviço de Gerenciamento de Comunicação de Dados (Solução: Acessos e Gestão) visa a troca de informações Corporativas entre Unidades da PMSP e a PRODAM-SP, por meio da prestação de serviços de gerenciamento e configuração de acessos, de acordo com a regulamentação aplicável ao Serviço de Comunicação Multimídia. </a:t>
            </a:r>
          </a:p>
          <a:p>
            <a:r>
              <a:rPr lang="pt-BR" sz="1600" dirty="0">
                <a:cs typeface="Arial" panose="020B0604020202020204" pitchFamily="34" charset="0"/>
              </a:rPr>
              <a:t> </a:t>
            </a:r>
          </a:p>
          <a:p>
            <a:endParaRPr lang="pt-BR" sz="1600" b="1" dirty="0">
              <a:cs typeface="Arial" panose="020B0604020202020204" pitchFamily="34" charset="0"/>
            </a:endParaRPr>
          </a:p>
          <a:p>
            <a:endParaRPr lang="pt-BR" sz="1600" b="1" dirty="0">
              <a:cs typeface="Arial" panose="020B0604020202020204" pitchFamily="34" charset="0"/>
            </a:endParaRPr>
          </a:p>
          <a:p>
            <a:endParaRPr lang="pt-BR" sz="1600" b="1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lvl="0"/>
            <a:endParaRPr lang="pt-BR" sz="1600" dirty="0"/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8" y="76562"/>
            <a:ext cx="35764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4515047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0244" y="548680"/>
            <a:ext cx="8229601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Wi-Fi Gerenciado - Gerenciamento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507288" cy="4752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Esse serviço tem como objetivo gerenciar a rede sem fio (wireless) da rede local do cliente, provendo solução de segurança para redes Wi-Fi composta por autenticação de usuários, softwares de segurança, equipamentos de rede e servidores, monitoramento e suporte. Contempla duas modalidades: Com fornecimento de equipamentos e sem fornecimento de equipamentos, ou seja, na primeira opção a PRODAM fornece os equipamentos Access Points (AP) e na segunda opção o cliente adquire os equipamentos diretamente com o fornecedor por meio da Ata de Registro de Preços administrada pela PRODAM.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288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529525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527472"/>
            <a:ext cx="8229600" cy="709714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Conexão Internet, com redundância de Operadoras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56060"/>
            <a:ext cx="8496944" cy="46729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400" dirty="0">
                <a:cs typeface="Arial" panose="020B0604020202020204" pitchFamily="34" charset="0"/>
              </a:rPr>
              <a:t>O Serviço de Conexão Internet visa disponibilizar conexão para as Unidades da PMSP à internet, bem como garantir aos munícipes acesso aos serviços prestados pela PMSP via WEB. Possui as seguintes características: </a:t>
            </a:r>
          </a:p>
          <a:p>
            <a:pPr algn="just"/>
            <a:r>
              <a:rPr lang="pt-BR" sz="1400" dirty="0">
                <a:cs typeface="Arial" panose="020B0604020202020204" pitchFamily="34" charset="0"/>
              </a:rPr>
              <a:t>Tolerância a falhas, alta disponibilidade nos modos ativo e passivo e/ou Ativo/Ativo, de forma a garantir que, se um dos equipamentos que compõem a solução apresentar problema, o outro assumirá, automaticamente, suportando todo o tráfego de pacotes de dados;</a:t>
            </a:r>
          </a:p>
          <a:p>
            <a:pPr algn="just"/>
            <a:r>
              <a:rPr lang="pt-BR" sz="1400" dirty="0">
                <a:cs typeface="Arial" panose="020B0604020202020204" pitchFamily="34" charset="0"/>
              </a:rPr>
              <a:t>Possui Links provenientes de no mínimo duas operadoras distintas;</a:t>
            </a:r>
          </a:p>
          <a:p>
            <a:pPr algn="just"/>
            <a:r>
              <a:rPr lang="pt-BR" sz="1400" dirty="0">
                <a:cs typeface="Arial" panose="020B0604020202020204" pitchFamily="34" charset="0"/>
              </a:rPr>
              <a:t>AS – </a:t>
            </a:r>
            <a:r>
              <a:rPr lang="pt-BR" sz="1400" i="1" dirty="0" err="1">
                <a:cs typeface="Arial" panose="020B0604020202020204" pitchFamily="34" charset="0"/>
              </a:rPr>
              <a:t>Autonomous</a:t>
            </a:r>
            <a:r>
              <a:rPr lang="pt-BR" sz="1400" i="1" dirty="0">
                <a:cs typeface="Arial" panose="020B0604020202020204" pitchFamily="34" charset="0"/>
              </a:rPr>
              <a:t> System</a:t>
            </a:r>
            <a:r>
              <a:rPr lang="pt-BR" sz="1400" dirty="0">
                <a:cs typeface="Arial" panose="020B0604020202020204" pitchFamily="34" charset="0"/>
              </a:rPr>
              <a:t>, que possibilita alterar o caminho de acesso à internet, automaticamente, de uma conexão A para uma conexão B, por exemplo, sem a necessidade de alterações na estrutura interna e de forma transparente para os clientes do serviço de acesso à internet, assim como do bloco de </a:t>
            </a:r>
            <a:r>
              <a:rPr lang="pt-BR" sz="1400" dirty="0" err="1">
                <a:cs typeface="Arial" panose="020B0604020202020204" pitchFamily="34" charset="0"/>
              </a:rPr>
              <a:t>IPs</a:t>
            </a:r>
            <a:r>
              <a:rPr lang="pt-BR" sz="1400" dirty="0">
                <a:cs typeface="Arial" panose="020B0604020202020204" pitchFamily="34" charset="0"/>
              </a:rPr>
              <a:t> de internet utilizados. </a:t>
            </a:r>
          </a:p>
          <a:p>
            <a:pPr marL="0" indent="0" algn="just">
              <a:buNone/>
            </a:pPr>
            <a:endParaRPr lang="pt-BR" sz="1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4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4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400" b="1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4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4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4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4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4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4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6484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5253471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6346"/>
            <a:ext cx="8867328" cy="709714"/>
          </a:xfrm>
        </p:spPr>
        <p:txBody>
          <a:bodyPr>
            <a:noAutofit/>
          </a:bodyPr>
          <a:lstStyle/>
          <a:p>
            <a:pPr algn="l"/>
            <a:r>
              <a:rPr lang="pt-BR" sz="1900" b="1" dirty="0">
                <a:latin typeface="+mn-lt"/>
              </a:rPr>
              <a:t>Gerenciamento de Comunicação de Dados (Adesão à ARP: Gestão da Solução)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3490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O serviço de Gerenciamento de Comunicação de Dados visa troca de informações Corporativas entre Unidades da PMSP e a PRODAM-SP, por meio da prestação de serviços de gerenciamento e configuração de acessos de acordo com a regulamentação aplicável ao Serviço de Comunicação Multimídia. A Gestão da solução, para clientes que optarem por adesão direta à Ata de Registro de Preços de Comunicação de Dados, é a parte deste serviço que visa garantir que o acesso à rede corporativa da PMSP seja realizado conforme o que foi contratado pelo cliente. </a:t>
            </a:r>
          </a:p>
          <a:p>
            <a:pPr marL="0" indent="0">
              <a:spcBef>
                <a:spcPts val="0"/>
              </a:spcBef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spcBef>
                <a:spcPts val="0"/>
              </a:spcBef>
              <a:buNone/>
            </a:pPr>
            <a:endParaRPr lang="pt-BR" sz="1600" dirty="0"/>
          </a:p>
          <a:p>
            <a:pPr marL="0" indent="0">
              <a:spcBef>
                <a:spcPts val="0"/>
              </a:spcBef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endParaRPr lang="pt-BR" sz="16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5044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87306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755576" y="260648"/>
            <a:ext cx="777686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sz="2000" dirty="0">
                <a:latin typeface="+mj-lt"/>
              </a:rPr>
              <a:t>A Prodam dispõe de um quadro de empregados altamente capacitados.  Cada profissional que participa dos projetos e ações propostos pela empresa tem consciência de que a tecnologia da informação e comunicação serve para conectar pessoas e na administração pública é a maneira mais clara de contribuir para a eficiência e transformação das ações governamentais.</a:t>
            </a:r>
          </a:p>
          <a:p>
            <a:pPr algn="just"/>
            <a:endParaRPr lang="pt-BR" sz="2000" dirty="0">
              <a:latin typeface="+mj-lt"/>
            </a:endParaRPr>
          </a:p>
          <a:p>
            <a:pPr algn="just"/>
            <a:r>
              <a:rPr lang="pt-BR" sz="2000" dirty="0">
                <a:latin typeface="+mj-lt"/>
              </a:rPr>
              <a:t>O mundo pede a eficiência da gestão pública e uma empresa que presta serviços de Tecnologia de Informação e Comunicação, para uma das maiores metrópoles do planeta, tem responsabilidade proporcional ao tamanho dessa gigantesca demanda. São Paulo não para e a Prodam participa dessa caminhada para o futuro, ciente de estar cumprindo uma importante tarefa. </a:t>
            </a:r>
          </a:p>
        </p:txBody>
      </p:sp>
      <p:sp>
        <p:nvSpPr>
          <p:cNvPr id="5" name="Retângulo 6"/>
          <p:cNvSpPr/>
          <p:nvPr/>
        </p:nvSpPr>
        <p:spPr>
          <a:xfrm>
            <a:off x="6896" y="3473"/>
            <a:ext cx="3800175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51520" y="74909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latin typeface="+mj-lt"/>
                <a:ea typeface="+mj-ea"/>
                <a:cs typeface="+mj-cs"/>
              </a:rPr>
              <a:t>APRESENTAÇÃO</a:t>
            </a:r>
          </a:p>
        </p:txBody>
      </p:sp>
    </p:spTree>
    <p:extLst>
      <p:ext uri="{BB962C8B-B14F-4D97-AF65-F5344CB8AC3E}">
        <p14:creationId xmlns:p14="http://schemas.microsoft.com/office/powerpoint/2010/main" val="33170122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6052" y="519459"/>
            <a:ext cx="8229600" cy="7319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Armazenamento de Dados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79301"/>
            <a:ext cx="8363272" cy="48139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200" dirty="0">
                <a:cs typeface="Arial" panose="020B0604020202020204" pitchFamily="34" charset="0"/>
              </a:rPr>
              <a:t>Trata-se da disponibilização de espaço em disco para armazenamento de arquivos para acesso de usuários via rede ou espaço de armazenamento disponibilizado para servidores. </a:t>
            </a:r>
          </a:p>
          <a:p>
            <a:pPr marL="0" indent="0" algn="just">
              <a:buNone/>
            </a:pPr>
            <a:endParaRPr lang="pt-BR" sz="1200" dirty="0"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1200" dirty="0">
                <a:cs typeface="Arial" panose="020B0604020202020204" pitchFamily="34" charset="0"/>
              </a:rPr>
              <a:t>Quanto à arquitetura e local, os ambientes de Armazenamento de Dados estão subdivididos nas seguintes plataformas:</a:t>
            </a:r>
          </a:p>
          <a:p>
            <a:pPr algn="just"/>
            <a:r>
              <a:rPr lang="pt-BR" sz="1200" dirty="0">
                <a:cs typeface="Arial" panose="020B0604020202020204" pitchFamily="34" charset="0"/>
              </a:rPr>
              <a:t>Grande Porte (</a:t>
            </a:r>
            <a:r>
              <a:rPr lang="pt-BR" sz="1200" i="1" dirty="0">
                <a:cs typeface="Arial" panose="020B0604020202020204" pitchFamily="34" charset="0"/>
              </a:rPr>
              <a:t>Mainframe</a:t>
            </a:r>
            <a:r>
              <a:rPr lang="pt-BR" sz="1200" dirty="0">
                <a:cs typeface="Arial" panose="020B0604020202020204" pitchFamily="34" charset="0"/>
              </a:rPr>
              <a:t>): Voltado para armazenamento de arquivos de sistemas hospedados no Mainframe. </a:t>
            </a:r>
          </a:p>
          <a:p>
            <a:pPr algn="just"/>
            <a:r>
              <a:rPr lang="pt-BR" sz="1200" dirty="0">
                <a:cs typeface="Arial" panose="020B0604020202020204" pitchFamily="34" charset="0"/>
              </a:rPr>
              <a:t>Baixa Plataforma :</a:t>
            </a:r>
          </a:p>
          <a:p>
            <a:pPr lvl="1" algn="just"/>
            <a:r>
              <a:rPr lang="pt-BR" sz="1200" b="1" dirty="0">
                <a:cs typeface="Arial" panose="020B0604020202020204" pitchFamily="34" charset="0"/>
              </a:rPr>
              <a:t>NAS</a:t>
            </a:r>
            <a:r>
              <a:rPr lang="pt-BR" sz="1200" dirty="0">
                <a:cs typeface="Arial" panose="020B0604020202020204" pitchFamily="34" charset="0"/>
              </a:rPr>
              <a:t> (</a:t>
            </a:r>
            <a:r>
              <a:rPr lang="pt-BR" sz="1200" i="1" dirty="0">
                <a:cs typeface="Arial" panose="020B0604020202020204" pitchFamily="34" charset="0"/>
              </a:rPr>
              <a:t>Network-</a:t>
            </a:r>
            <a:r>
              <a:rPr lang="pt-BR" sz="1200" i="1" dirty="0" err="1">
                <a:cs typeface="Arial" panose="020B0604020202020204" pitchFamily="34" charset="0"/>
              </a:rPr>
              <a:t>Attached</a:t>
            </a:r>
            <a:r>
              <a:rPr lang="pt-BR" sz="1200" i="1" dirty="0">
                <a:cs typeface="Arial" panose="020B0604020202020204" pitchFamily="34" charset="0"/>
              </a:rPr>
              <a:t> </a:t>
            </a:r>
            <a:r>
              <a:rPr lang="pt-BR" sz="1200" i="1" dirty="0" err="1">
                <a:cs typeface="Arial" panose="020B0604020202020204" pitchFamily="34" charset="0"/>
              </a:rPr>
              <a:t>Storage</a:t>
            </a:r>
            <a:r>
              <a:rPr lang="pt-BR" sz="1200" dirty="0">
                <a:cs typeface="Arial" panose="020B0604020202020204" pitchFamily="34" charset="0"/>
              </a:rPr>
              <a:t>): Voltado ao armazenamento de documentos gerados por aplicativos de escritório. As transferências de dados são efetuadas pela rede, possui alta capacidade de armazenamento e expansão.</a:t>
            </a:r>
          </a:p>
          <a:p>
            <a:pPr lvl="1" algn="just"/>
            <a:r>
              <a:rPr lang="pt-BR" sz="1200" b="1" dirty="0">
                <a:cs typeface="Arial" panose="020B0604020202020204" pitchFamily="34" charset="0"/>
              </a:rPr>
              <a:t>SAN</a:t>
            </a:r>
            <a:r>
              <a:rPr lang="pt-BR" sz="1200" dirty="0">
                <a:cs typeface="Arial" panose="020B0604020202020204" pitchFamily="34" charset="0"/>
              </a:rPr>
              <a:t> (</a:t>
            </a:r>
            <a:r>
              <a:rPr lang="pt-BR" sz="1200" i="1" dirty="0" err="1">
                <a:cs typeface="Arial" panose="020B0604020202020204" pitchFamily="34" charset="0"/>
              </a:rPr>
              <a:t>Storage</a:t>
            </a:r>
            <a:r>
              <a:rPr lang="pt-BR" sz="1200" i="1" dirty="0">
                <a:cs typeface="Arial" panose="020B0604020202020204" pitchFamily="34" charset="0"/>
              </a:rPr>
              <a:t> </a:t>
            </a:r>
            <a:r>
              <a:rPr lang="pt-BR" sz="1200" i="1" dirty="0" err="1">
                <a:cs typeface="Arial" panose="020B0604020202020204" pitchFamily="34" charset="0"/>
              </a:rPr>
              <a:t>Area</a:t>
            </a:r>
            <a:r>
              <a:rPr lang="pt-BR" sz="1200" i="1" dirty="0">
                <a:cs typeface="Arial" panose="020B0604020202020204" pitchFamily="34" charset="0"/>
              </a:rPr>
              <a:t> Network</a:t>
            </a:r>
            <a:r>
              <a:rPr lang="pt-BR" sz="1200" dirty="0">
                <a:cs typeface="Arial" panose="020B0604020202020204" pitchFamily="34" charset="0"/>
              </a:rPr>
              <a:t>): Acesso direto do servidor ao dispositivo de armazenamento. Destinado ao armazenamento de arquivos de Banco de Dados, base de dados de correio eletrônico, entre outros. Alta velocidade no acesso, leitura e escrita.</a:t>
            </a:r>
          </a:p>
          <a:p>
            <a:pPr marL="457200" lvl="1" indent="0">
              <a:buNone/>
            </a:pPr>
            <a:endParaRPr lang="pt-BR" sz="1200" dirty="0"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pt-BR" sz="12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2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2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2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2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2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2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2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200" dirty="0">
                <a:cs typeface="Arial" panose="020B0604020202020204" pitchFamily="34" charset="0"/>
              </a:rPr>
              <a:t>Conforme especificado em contrato.</a:t>
            </a:r>
            <a:endParaRPr lang="pt-BR" sz="14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2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8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9523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3789359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46065"/>
            <a:ext cx="8229600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Monitoramento de Serviços</a:t>
            </a:r>
          </a:p>
        </p:txBody>
      </p:sp>
      <p:sp>
        <p:nvSpPr>
          <p:cNvPr id="7" name="Retângulo 6"/>
          <p:cNvSpPr/>
          <p:nvPr/>
        </p:nvSpPr>
        <p:spPr>
          <a:xfrm>
            <a:off x="474000" y="1268249"/>
            <a:ext cx="820245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pt-BR" altLang="pt-BR" sz="1600" dirty="0">
                <a:ea typeface="Calibri" pitchFamily="34" charset="0"/>
                <a:cs typeface="Arial" panose="020B0604020202020204" pitchFamily="34" charset="0"/>
              </a:rPr>
              <a:t>Serviço realizado por uma equipe de analistas em regime 24x7x365 por meio de ferramentas de apoio que permitem a </a:t>
            </a:r>
            <a:r>
              <a:rPr lang="pt-BR" altLang="pt-BR" sz="1600" dirty="0" err="1">
                <a:ea typeface="Calibri" pitchFamily="34" charset="0"/>
                <a:cs typeface="Arial" panose="020B0604020202020204" pitchFamily="34" charset="0"/>
              </a:rPr>
              <a:t>proatividade</a:t>
            </a:r>
            <a:r>
              <a:rPr lang="pt-BR" altLang="pt-BR" sz="1600" dirty="0">
                <a:ea typeface="Calibri" pitchFamily="34" charset="0"/>
                <a:cs typeface="Arial" panose="020B0604020202020204" pitchFamily="34" charset="0"/>
              </a:rPr>
              <a:t> na detecção de anomalias na disponibilidade, desempenho e/ou qualidade dos serviços. Em caso de anomalias, a equipe de monitoramento aciona imediatamente as equipes de suporte com o objetivo de restaurar o funcionamento do recurso ou serviço o mais breve possível. Em paralelo, também notifica as ocorrências à Central de Serviços PRODAM e aos responsáveis pelos recursos/serviços afetados.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BR" alt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t-BR" altLang="pt-BR" sz="1600" dirty="0">
              <a:cs typeface="Arial" panose="020B0604020202020204" pitchFamily="34" charset="0"/>
            </a:endParaRPr>
          </a:p>
          <a:p>
            <a:endParaRPr lang="pt-BR" sz="1600" b="1" dirty="0">
              <a:cs typeface="Arial" panose="020B0604020202020204" pitchFamily="34" charset="0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8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1" name="CaixaDeTexto 10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4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Retângulo 14"/>
          <p:cNvSpPr/>
          <p:nvPr/>
        </p:nvSpPr>
        <p:spPr>
          <a:xfrm>
            <a:off x="4235929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6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8" name="Retângulo 17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536651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20750" y="549299"/>
            <a:ext cx="8229600" cy="709714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Central de Serviços</a:t>
            </a:r>
            <a:endParaRPr lang="pt-BR" sz="2000" b="1" strike="sngStrike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39552" y="1276151"/>
            <a:ext cx="763284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1600" dirty="0">
                <a:cs typeface="Arial" panose="020B0604020202020204" pitchFamily="34" charset="0"/>
              </a:rPr>
              <a:t>A Central de Serviços é o ponto único de contato do cliente para esclarecimentos de dúvidas relacionadas aos serviços prestados pela PRODAM.</a:t>
            </a:r>
          </a:p>
          <a:p>
            <a:pPr algn="just"/>
            <a:r>
              <a:rPr lang="pt-BR" sz="1600" dirty="0">
                <a:cs typeface="Arial" panose="020B0604020202020204" pitchFamily="34" charset="0"/>
              </a:rPr>
              <a:t>Sua atuação se dá por meio de scripts de atendimento desenvolvidos para cada sistema/serviço específico com o intuito de resolver de forma mais breve possível as solicitações dos clientes. A cada contato o cliente recebe o número de sua solicitação para que possa fazer o acompanhamento do seu atendimento.</a:t>
            </a:r>
          </a:p>
          <a:p>
            <a:pPr lvl="0"/>
            <a:endParaRPr lang="pt-BR" sz="1600" dirty="0">
              <a:cs typeface="Arial" panose="020B0604020202020204" pitchFamily="34" charset="0"/>
            </a:endParaRPr>
          </a:p>
          <a:p>
            <a:pPr lvl="0"/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288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7486588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546346"/>
            <a:ext cx="8229600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Correio Eletrônico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17281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Serviço de Correio Eletrônico Corporativo, utilizado para comunicação entre órgãos da administração pública direta e indireta da Prefeitura Municipal de São Paulo (PMSP). 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3604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878380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548680"/>
            <a:ext cx="8229600" cy="709714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Disponibilização de Servidor Domain </a:t>
            </a:r>
            <a:r>
              <a:rPr lang="pt-BR" sz="2000" b="1" dirty="0" err="1">
                <a:latin typeface="+mn-lt"/>
              </a:rPr>
              <a:t>Controller</a:t>
            </a:r>
            <a:r>
              <a:rPr lang="pt-BR" sz="2000" b="1" dirty="0">
                <a:latin typeface="+mn-lt"/>
              </a:rPr>
              <a:t> (DC)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435280" cy="37730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O servidor DC (Domain </a:t>
            </a:r>
            <a:r>
              <a:rPr lang="pt-BR" sz="1600" dirty="0" err="1">
                <a:cs typeface="Arial" panose="020B0604020202020204" pitchFamily="34" charset="0"/>
              </a:rPr>
              <a:t>Controller</a:t>
            </a:r>
            <a:r>
              <a:rPr lang="pt-BR" sz="1600" dirty="0">
                <a:cs typeface="Arial" panose="020B0604020202020204" pitchFamily="34" charset="0"/>
              </a:rPr>
              <a:t>) é um computador que possui uma cópia do AD(Active </a:t>
            </a:r>
            <a:r>
              <a:rPr lang="pt-BR" sz="1600" dirty="0" err="1">
                <a:cs typeface="Arial" panose="020B0604020202020204" pitchFamily="34" charset="0"/>
              </a:rPr>
              <a:t>Directory</a:t>
            </a:r>
            <a:r>
              <a:rPr lang="pt-BR" sz="1600" dirty="0">
                <a:cs typeface="Arial" panose="020B0604020202020204" pitchFamily="34" charset="0"/>
              </a:rPr>
              <a:t>), base de dados de usuários e recursos(computadores, impressoras) pertencentes ao domínio REDE. </a:t>
            </a:r>
          </a:p>
          <a:p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50442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0454569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22361"/>
            <a:ext cx="8229600" cy="764704"/>
          </a:xfrm>
        </p:spPr>
        <p:txBody>
          <a:bodyPr>
            <a:noAutofit/>
          </a:bodyPr>
          <a:lstStyle/>
          <a:p>
            <a:pPr algn="l"/>
            <a:r>
              <a:rPr lang="pt-BR" sz="2000" b="1">
                <a:latin typeface="+mn-lt"/>
              </a:rPr>
              <a:t>Gerenciamento de Acesso a Rede Corporativa</a:t>
            </a:r>
            <a:endParaRPr lang="pt-BR" sz="2000" b="1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500">
                <a:cs typeface="Arial" panose="020B0604020202020204" pitchFamily="34" charset="0"/>
              </a:rPr>
              <a:t>A PRODAM disponibiliza o uso da rede municipal por meio da criação de um usuário de rede (login), permitindo fazer o acompanhamento do ciclo de vida do usuário desde a sua criação até a sua revogação.</a:t>
            </a:r>
          </a:p>
          <a:p>
            <a:pPr marL="0" indent="0" algn="just">
              <a:buNone/>
            </a:pPr>
            <a:r>
              <a:rPr lang="pt-BR" sz="1500">
                <a:cs typeface="Arial" panose="020B0604020202020204" pitchFamily="34" charset="0"/>
              </a:rPr>
              <a:t>A partir desse usuário é possível ter acesso ao conjunto de recursos e ferramentas disponíveis na rede municipal, como impressão, pastas compartilhadas, internet e suas diversas aplicações corporativas.</a:t>
            </a:r>
          </a:p>
          <a:p>
            <a:pPr marL="0" indent="0" algn="just">
              <a:buNone/>
            </a:pPr>
            <a:r>
              <a:rPr lang="pt-BR" sz="1500">
                <a:cs typeface="Arial" panose="020B0604020202020204" pitchFamily="34" charset="0"/>
              </a:rPr>
              <a:t>A confiabilidade, alta disponibilidade, o gerenciamento de serviços, o suporte e a segurança fazem da rede PRODAM um ambiente colaborativo, seguro e confiável, possibilitando o controle de acesso dentro dos padrões definidos pelas normas internacionais, além de evitar que pessoas alheias a essa estrutura tenham acesso a informações de forma indevida.</a:t>
            </a:r>
          </a:p>
          <a:p>
            <a:pPr marL="0" indent="0">
              <a:buNone/>
            </a:pPr>
            <a:endParaRPr lang="pt-BR" sz="150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500" b="1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50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50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500" b="1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50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50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500" b="1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50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5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14438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226194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46856" y="551191"/>
            <a:ext cx="8229600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>
                <a:latin typeface="+mn-lt"/>
              </a:rPr>
              <a:t>Certificado Digital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729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O Certificado Digital é um arquivo de computador que contém um conjunto de informações referentes à entidade para a qual foi emitido, seja uma empresa, pessoa física ou computador, identificando a entidade publicamente. 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5877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1076127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551191"/>
            <a:ext cx="8229600" cy="709714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/>
              <a:t>Consultoria Técnica</a:t>
            </a:r>
            <a:endParaRPr lang="pt-BR" sz="2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0405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A Consultoria Técnica da PRODAM executa a análise dos requisitos técnicos das demandas de TIC dos clientes, elabora e executa projetos, faz o estudo de viabilidade técnica de soluções de TIC, com qualidade, confidencialidade e garantia de continuidade.</a:t>
            </a: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Tipos de Consultoria oferecidos pela PRODAM:</a:t>
            </a: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 </a:t>
            </a:r>
            <a:endParaRPr lang="pt-BR" sz="1600" dirty="0">
              <a:cs typeface="Arial" panose="020B0604020202020204" pitchFamily="34" charset="0"/>
            </a:endParaRPr>
          </a:p>
          <a:p>
            <a:pPr marL="228600" lvl="0" indent="-228600">
              <a:buAutoNum type="alphaUcParenR"/>
            </a:pPr>
            <a:r>
              <a:rPr lang="pt-BR" sz="1600" dirty="0">
                <a:cs typeface="Arial" panose="020B0604020202020204" pitchFamily="34" charset="0"/>
              </a:rPr>
              <a:t>Projetos de Infra de Rede e Telecom e Segurança;</a:t>
            </a:r>
          </a:p>
          <a:p>
            <a:pPr marL="228600" indent="-228600">
              <a:buFont typeface="Arial" panose="020B0604020202020204" pitchFamily="34" charset="0"/>
              <a:buAutoNum type="alphaUcParenR"/>
            </a:pPr>
            <a:r>
              <a:rPr lang="pt-BR" sz="1600" dirty="0">
                <a:cs typeface="Arial" panose="020B0604020202020204" pitchFamily="34" charset="0"/>
              </a:rPr>
              <a:t>Administração de Dados</a:t>
            </a:r>
          </a:p>
          <a:p>
            <a:pPr marL="228600" lvl="0" indent="-228600">
              <a:buFont typeface="Arial" panose="020B0604020202020204" pitchFamily="34" charset="0"/>
              <a:buAutoNum type="alphaUcParenR"/>
            </a:pPr>
            <a:r>
              <a:rPr lang="pt-BR" sz="1600" dirty="0">
                <a:cs typeface="Arial" panose="020B0604020202020204" pitchFamily="34" charset="0"/>
              </a:rPr>
              <a:t>Análise técnica</a:t>
            </a:r>
          </a:p>
          <a:p>
            <a:pPr marL="228600" indent="-228600">
              <a:buFont typeface="Arial" panose="020B0604020202020204" pitchFamily="34" charset="0"/>
              <a:buAutoNum type="alphaUcParenR"/>
            </a:pPr>
            <a:r>
              <a:rPr lang="pt-BR" sz="1600" dirty="0">
                <a:cs typeface="Arial" panose="020B0604020202020204" pitchFamily="34" charset="0"/>
              </a:rPr>
              <a:t>Dashboard de Status do Serviço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lvl="0"/>
            <a:endParaRPr lang="pt-BR" sz="1600" dirty="0">
              <a:cs typeface="Arial" panose="020B0604020202020204" pitchFamily="34" charset="0"/>
            </a:endParaRPr>
          </a:p>
          <a:p>
            <a:endParaRPr lang="pt-BR" sz="1600" dirty="0"/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2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4235929" y="76562"/>
            <a:ext cx="307237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5" name="CaixaDeTexto 14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7225765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525520"/>
            <a:ext cx="8229600" cy="645195"/>
          </a:xfrm>
        </p:spPr>
        <p:txBody>
          <a:bodyPr>
            <a:normAutofit/>
          </a:bodyPr>
          <a:lstStyle/>
          <a:p>
            <a:pPr lvl="1" algn="l" rtl="0">
              <a:spcBef>
                <a:spcPct val="0"/>
              </a:spcBef>
            </a:pPr>
            <a:r>
              <a:rPr lang="pt-BR" sz="2000" b="1" dirty="0">
                <a:latin typeface="+mn-lt"/>
              </a:rPr>
              <a:t>Conversão de documentos do papel para imagem digital</a:t>
            </a:r>
            <a:endParaRPr lang="pt-BR" sz="2000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78539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Este serviço consiste em converter documentos do papel para imagem digital. Os documentos passam por um processo de preparação para que se tornem aptos à digitalização (retirada de grampos ou qualquer objeto que prejudique o acesso do papel ao scanner). </a:t>
            </a:r>
          </a:p>
          <a:p>
            <a:pPr marL="0" indent="0" algn="just">
              <a:buNone/>
            </a:pPr>
            <a:r>
              <a:rPr lang="pt-BR" sz="1600" dirty="0">
                <a:cs typeface="Arial" panose="020B0604020202020204" pitchFamily="34" charset="0"/>
              </a:rPr>
              <a:t>Em seguida são </a:t>
            </a:r>
            <a:r>
              <a:rPr lang="pt-BR" sz="1600" dirty="0" err="1">
                <a:cs typeface="Arial" panose="020B0604020202020204" pitchFamily="34" charset="0"/>
              </a:rPr>
              <a:t>escaneados</a:t>
            </a:r>
            <a:r>
              <a:rPr lang="pt-BR" sz="1600" dirty="0">
                <a:cs typeface="Arial" panose="020B0604020202020204" pitchFamily="34" charset="0"/>
              </a:rPr>
              <a:t>, tratados, digitados(caso seja necessário) e indexados por lote de documentos, de acordo com as especificações  determinadas pelo projeto. 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Formas de Acesso: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Requisitos: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t-BR" sz="1600" b="1" dirty="0">
                <a:cs typeface="Arial" panose="020B0604020202020204" pitchFamily="34" charset="0"/>
              </a:rPr>
              <a:t>Prazos:</a:t>
            </a:r>
          </a:p>
          <a:p>
            <a:pPr marL="0" indent="0">
              <a:buNone/>
            </a:pPr>
            <a:r>
              <a:rPr lang="pt-BR" sz="1600" dirty="0">
                <a:cs typeface="Arial" panose="020B0604020202020204" pitchFamily="34" charset="0"/>
              </a:rPr>
              <a:t>Conforme especificado em contrato.</a:t>
            </a:r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1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0AF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2" name="Retângulo 11"/>
          <p:cNvSpPr/>
          <p:nvPr/>
        </p:nvSpPr>
        <p:spPr>
          <a:xfrm>
            <a:off x="4235929" y="76562"/>
            <a:ext cx="336040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Infraestrutura e Tecnologia</a:t>
            </a:r>
          </a:p>
        </p:txBody>
      </p:sp>
      <p:sp>
        <p:nvSpPr>
          <p:cNvPr id="13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51520" y="74909"/>
            <a:ext cx="27363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4"/>
          <p:cNvSpPr/>
          <p:nvPr/>
        </p:nvSpPr>
        <p:spPr>
          <a:xfrm>
            <a:off x="8100392" y="5941734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hlinkClick r:id="rId3" action="ppaction://hlinksldjump"/>
              </a:rPr>
              <a:t>Voltar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241153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23528" y="764704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pt-BR" dirty="0"/>
              <a:t>Assegurar a todo cidadão, com base na </a:t>
            </a:r>
            <a:r>
              <a:rPr lang="pt-BR" dirty="0">
                <a:hlinkClick r:id="rId2"/>
              </a:rPr>
              <a:t>Lei Federal nº 12.527</a:t>
            </a:r>
            <a:r>
              <a:rPr lang="pt-BR" dirty="0"/>
              <a:t>, de 18 de novembro de 2011, o direito de receber informações de seu interesse particular ou coletivo, bem como o acesso a registros administrativos.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763688" y="5451527"/>
            <a:ext cx="22383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     3396 9003 – opção 1</a:t>
            </a:r>
          </a:p>
        </p:txBody>
      </p:sp>
      <p:sp>
        <p:nvSpPr>
          <p:cNvPr id="8" name="Retângulo 7"/>
          <p:cNvSpPr/>
          <p:nvPr/>
        </p:nvSpPr>
        <p:spPr>
          <a:xfrm>
            <a:off x="4211960" y="3261429"/>
            <a:ext cx="34563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1400" dirty="0"/>
              <a:t>Presencial: mediante agendamento pelo telefone 3396-9003 ou pelo e-mail </a:t>
            </a:r>
            <a:r>
              <a:rPr lang="pt-BR" sz="1400" u="sng" dirty="0"/>
              <a:t>ouvidoria@prodam.sp.gov</a:t>
            </a:r>
            <a:r>
              <a:rPr lang="pt-BR" sz="1400" dirty="0"/>
              <a:t>. De segunda a sexta-feira, das 9h às 12h30 e das 13h30 às 17h, na Av. Líbero Badaró, 425 – 1° andar. </a:t>
            </a:r>
          </a:p>
        </p:txBody>
      </p:sp>
      <p:sp>
        <p:nvSpPr>
          <p:cNvPr id="10" name="Retângulo 9"/>
          <p:cNvSpPr/>
          <p:nvPr/>
        </p:nvSpPr>
        <p:spPr>
          <a:xfrm>
            <a:off x="957036" y="3250725"/>
            <a:ext cx="2631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400" dirty="0"/>
              <a:t>http://transparencia.prefeitura.sp.gov.br/acesso-a-informacao/Paginas/default.aspx</a:t>
            </a:r>
          </a:p>
          <a:p>
            <a:pPr algn="ctr"/>
            <a:endParaRPr lang="pt-BR" sz="1200" dirty="0"/>
          </a:p>
        </p:txBody>
      </p:sp>
      <p:sp>
        <p:nvSpPr>
          <p:cNvPr id="15" name="Retângulo 14"/>
          <p:cNvSpPr/>
          <p:nvPr/>
        </p:nvSpPr>
        <p:spPr>
          <a:xfrm>
            <a:off x="777118" y="1844824"/>
            <a:ext cx="2631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0F3063"/>
                </a:solidFill>
              </a:rPr>
              <a:t>Canais para Manifestação</a:t>
            </a:r>
          </a:p>
        </p:txBody>
      </p:sp>
      <p:sp>
        <p:nvSpPr>
          <p:cNvPr id="16" name="Retângulo 6"/>
          <p:cNvSpPr/>
          <p:nvPr/>
        </p:nvSpPr>
        <p:spPr>
          <a:xfrm>
            <a:off x="-8437" y="0"/>
            <a:ext cx="6945261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725" h="549928">
                <a:moveTo>
                  <a:pt x="0" y="0"/>
                </a:moveTo>
                <a:lnTo>
                  <a:pt x="6090725" y="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7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8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19" name="Imagem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20" name="CaixaDeTexto 19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  <p:sp>
        <p:nvSpPr>
          <p:cNvPr id="21" name="CaixaDeTexto 20"/>
          <p:cNvSpPr txBox="1"/>
          <p:nvPr/>
        </p:nvSpPr>
        <p:spPr>
          <a:xfrm>
            <a:off x="251519" y="74909"/>
            <a:ext cx="56017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latin typeface="+mj-lt"/>
                <a:ea typeface="+mj-ea"/>
                <a:cs typeface="+mj-cs"/>
              </a:rPr>
              <a:t>SERVIÇO DE INFORMAÇÃO AO CIDADÃO - SIC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8511" y="2276872"/>
            <a:ext cx="364800" cy="771821"/>
          </a:xfrm>
          <a:prstGeom prst="rect">
            <a:avLst/>
          </a:prstGeom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7547" y="2323584"/>
            <a:ext cx="1048269" cy="725109"/>
          </a:xfrm>
          <a:prstGeom prst="rect">
            <a:avLst/>
          </a:prstGeom>
        </p:spPr>
      </p:pic>
      <p:pic>
        <p:nvPicPr>
          <p:cNvPr id="22" name="Imagem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469" y="5197842"/>
            <a:ext cx="728983" cy="784371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86188" y="4221088"/>
            <a:ext cx="20791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0F3063"/>
                </a:solidFill>
              </a:rPr>
              <a:t>Canais para dúvidas</a:t>
            </a:r>
            <a:endParaRPr lang="pt-BR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5482060" y="5373216"/>
            <a:ext cx="2546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ouvidoria@prodam.sp.gov.br</a:t>
            </a:r>
            <a:endParaRPr lang="pt-BR" sz="1200" dirty="0"/>
          </a:p>
        </p:txBody>
      </p:sp>
      <p:pic>
        <p:nvPicPr>
          <p:cNvPr id="24" name="Imagem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379" y="5157192"/>
            <a:ext cx="1108717" cy="728970"/>
          </a:xfrm>
          <a:prstGeom prst="rect">
            <a:avLst/>
          </a:prstGeom>
        </p:spPr>
      </p:pic>
      <p:sp>
        <p:nvSpPr>
          <p:cNvPr id="26" name="Texto Explicativo 1 1">
            <a:extLst>
              <a:ext uri="{FF2B5EF4-FFF2-40B4-BE49-F238E27FC236}">
                <a16:creationId xmlns:a16="http://schemas.microsoft.com/office/drawing/2014/main" id="{17ABAF89-675C-430F-950D-82592D69E784}"/>
              </a:ext>
            </a:extLst>
          </p:cNvPr>
          <p:cNvSpPr/>
          <p:nvPr/>
        </p:nvSpPr>
        <p:spPr>
          <a:xfrm>
            <a:off x="6588224" y="2195147"/>
            <a:ext cx="2059718" cy="916422"/>
          </a:xfrm>
          <a:prstGeom prst="borderCallout1">
            <a:avLst>
              <a:gd name="adj1" fmla="val 36976"/>
              <a:gd name="adj2" fmla="val -495"/>
              <a:gd name="adj3" fmla="val 55391"/>
              <a:gd name="adj4" fmla="val -3768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rgbClr val="FF0000"/>
                </a:solidFill>
              </a:rPr>
              <a:t>Atendimento mediante agendamento com base no</a:t>
            </a:r>
            <a:r>
              <a:rPr lang="pt-BR" sz="1400" b="1" dirty="0"/>
              <a:t> </a:t>
            </a:r>
            <a:r>
              <a:rPr lang="pt-BR" sz="1400" b="1" u="sng" dirty="0">
                <a:hlinkClick r:id="rId8"/>
              </a:rPr>
              <a:t>Decreto 59.283/2020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54982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99592" y="716503"/>
            <a:ext cx="7560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 Ouvidoria é a área responsável por defender os interesses e direitos dos empregados, clientes e cidadãos, mediar a solução de conflitos, garantir a ética e integridade e auxiliar na melhoria contínua dos produtos e serviços prestados pela Prodam.</a:t>
            </a:r>
            <a:endParaRPr lang="pt-BR" strike="sngStrike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180008" y="4927695"/>
            <a:ext cx="292654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PT" sz="1400" dirty="0"/>
              <a:t>Av. Francisco Matarazzo, 1.500 </a:t>
            </a:r>
          </a:p>
          <a:p>
            <a:pPr lvl="0" algn="ctr"/>
            <a:r>
              <a:rPr lang="pt-PT" sz="1400" dirty="0"/>
              <a:t>Água Branca  - São Paulo – SP </a:t>
            </a:r>
          </a:p>
          <a:p>
            <a:pPr lvl="0" algn="ctr"/>
            <a:r>
              <a:rPr lang="pt-PT" sz="1400" dirty="0"/>
              <a:t>CEP 05001-100 </a:t>
            </a:r>
          </a:p>
          <a:p>
            <a:pPr lvl="0" algn="ctr"/>
            <a:r>
              <a:rPr lang="pt-PT" sz="1400" dirty="0"/>
              <a:t>A/c Ouvidoria (CONFIDENCIAL)</a:t>
            </a:r>
            <a:endParaRPr lang="pt-BR" sz="14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3387751" y="3480683"/>
            <a:ext cx="2546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ouvidoria@prodam.sp.gov.br</a:t>
            </a:r>
            <a:endParaRPr lang="pt-BR" sz="12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6078091" y="3480683"/>
            <a:ext cx="2546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Ouvidoria: 3396 9003 – opção 2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755576" y="3480683"/>
            <a:ext cx="21653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dirty="0"/>
              <a:t>www.prodam.sp.gov.br</a:t>
            </a:r>
          </a:p>
        </p:txBody>
      </p:sp>
      <p:sp>
        <p:nvSpPr>
          <p:cNvPr id="16" name="Retângulo 15"/>
          <p:cNvSpPr/>
          <p:nvPr/>
        </p:nvSpPr>
        <p:spPr>
          <a:xfrm>
            <a:off x="4306745" y="4866139"/>
            <a:ext cx="3357873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1400" dirty="0"/>
              <a:t>Presencial: mediante agendamento pelo telefone 3396-9003 ou pelo e-mail </a:t>
            </a:r>
            <a:r>
              <a:rPr lang="pt-BR" sz="1400" u="sng" dirty="0"/>
              <a:t>ouvidoria@prodam.sp.gov</a:t>
            </a:r>
            <a:r>
              <a:rPr lang="pt-BR" sz="1400" dirty="0"/>
              <a:t>. De segunda a sexta-feira, das 9h às 12h30 e das 13h30 às 17h, na Av. Líbero Badaró, 425 – 1° andar. </a:t>
            </a:r>
          </a:p>
        </p:txBody>
      </p:sp>
      <p:sp>
        <p:nvSpPr>
          <p:cNvPr id="19" name="Retângulo 6"/>
          <p:cNvSpPr/>
          <p:nvPr/>
        </p:nvSpPr>
        <p:spPr>
          <a:xfrm>
            <a:off x="-8436" y="-11430"/>
            <a:ext cx="2657192" cy="56135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759476"/>
              <a:gd name="connsiteY0" fmla="*/ 11430 h 561358"/>
              <a:gd name="connsiteX1" fmla="*/ 6759476 w 6759476"/>
              <a:gd name="connsiteY1" fmla="*/ 0 h 561358"/>
              <a:gd name="connsiteX2" fmla="*/ 5658462 w 6759476"/>
              <a:gd name="connsiteY2" fmla="*/ 561358 h 561358"/>
              <a:gd name="connsiteX3" fmla="*/ 0 w 6759476"/>
              <a:gd name="connsiteY3" fmla="*/ 561063 h 561358"/>
              <a:gd name="connsiteX4" fmla="*/ 0 w 6759476"/>
              <a:gd name="connsiteY4" fmla="*/ 11430 h 561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59476" h="561358">
                <a:moveTo>
                  <a:pt x="0" y="11430"/>
                </a:moveTo>
                <a:lnTo>
                  <a:pt x="6759476" y="0"/>
                </a:lnTo>
                <a:lnTo>
                  <a:pt x="5658462" y="561358"/>
                </a:lnTo>
                <a:lnTo>
                  <a:pt x="0" y="561063"/>
                </a:lnTo>
                <a:lnTo>
                  <a:pt x="0" y="1143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0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21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22" name="Imagem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23" name="CaixaDeTexto 22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24" name="CaixaDeTexto 23"/>
          <p:cNvSpPr txBox="1"/>
          <p:nvPr/>
        </p:nvSpPr>
        <p:spPr>
          <a:xfrm>
            <a:off x="251520" y="105015"/>
            <a:ext cx="21343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ea typeface="+mj-ea"/>
                <a:cs typeface="+mj-cs"/>
              </a:rPr>
              <a:t>OUVIDORIA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777118" y="2132856"/>
            <a:ext cx="2631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>
                <a:solidFill>
                  <a:srgbClr val="0F3063"/>
                </a:solidFill>
              </a:rPr>
              <a:t>Canais para Manifestação</a:t>
            </a:r>
          </a:p>
        </p:txBody>
      </p:sp>
      <p:pic>
        <p:nvPicPr>
          <p:cNvPr id="26" name="Imagem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8219" y="3917814"/>
            <a:ext cx="364800" cy="771821"/>
          </a:xfrm>
          <a:prstGeom prst="rect">
            <a:avLst/>
          </a:prstGeom>
        </p:spPr>
      </p:pic>
      <p:pic>
        <p:nvPicPr>
          <p:cNvPr id="27" name="Imagem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4098" y="2574196"/>
            <a:ext cx="1048269" cy="725109"/>
          </a:xfrm>
          <a:prstGeom prst="rect">
            <a:avLst/>
          </a:prstGeom>
        </p:spPr>
      </p:pic>
      <p:pic>
        <p:nvPicPr>
          <p:cNvPr id="28" name="Imagem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2762" y="2574196"/>
            <a:ext cx="728983" cy="784371"/>
          </a:xfrm>
          <a:prstGeom prst="rect">
            <a:avLst/>
          </a:prstGeom>
        </p:spPr>
      </p:pic>
      <p:pic>
        <p:nvPicPr>
          <p:cNvPr id="29" name="Imagem 2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555" y="2574196"/>
            <a:ext cx="1108717" cy="728970"/>
          </a:xfrm>
          <a:prstGeom prst="rect">
            <a:avLst/>
          </a:prstGeom>
        </p:spPr>
      </p:pic>
      <p:pic>
        <p:nvPicPr>
          <p:cNvPr id="30" name="Imagem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9229" y="4085292"/>
            <a:ext cx="1121754" cy="737369"/>
          </a:xfrm>
          <a:prstGeom prst="rect">
            <a:avLst/>
          </a:prstGeom>
        </p:spPr>
      </p:pic>
      <p:sp>
        <p:nvSpPr>
          <p:cNvPr id="2" name="Texto Explicativo 1 1"/>
          <p:cNvSpPr/>
          <p:nvPr/>
        </p:nvSpPr>
        <p:spPr>
          <a:xfrm>
            <a:off x="6634759" y="3917814"/>
            <a:ext cx="2059718" cy="916422"/>
          </a:xfrm>
          <a:prstGeom prst="borderCallout1">
            <a:avLst>
              <a:gd name="adj1" fmla="val 36976"/>
              <a:gd name="adj2" fmla="val -495"/>
              <a:gd name="adj3" fmla="val 55391"/>
              <a:gd name="adj4" fmla="val -37680"/>
            </a:avLst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>
                <a:solidFill>
                  <a:srgbClr val="FF0000"/>
                </a:solidFill>
              </a:rPr>
              <a:t>Atendimento mediante agendamento com base no</a:t>
            </a:r>
            <a:r>
              <a:rPr lang="pt-BR" sz="1400" b="1" dirty="0"/>
              <a:t> </a:t>
            </a:r>
            <a:r>
              <a:rPr lang="pt-BR" sz="1400" b="1" u="sng" dirty="0">
                <a:hlinkClick r:id="rId8"/>
              </a:rPr>
              <a:t>Decreto 59.283/2020</a:t>
            </a: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3090092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827584" y="1268760"/>
            <a:ext cx="756084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dirty="0"/>
              <a:t>A Tecnologia da Informação (TI) desempenha um papel estratégico nas organizações à medida que permite a otimização dos processos de negócio.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valor percebido da TI nos órgãos públicos está na eficiência e eficácia dos serviços colocados à disposição da Sociedade, no uso adequado dos recursos e no valor agregado ao negócio da administração pública.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As soluções são desenvolvidas com base na necessidade de cada cliente, portanto os requisitos, critérios, tipos de serviço, formas de acesso, prazos, compromissos e padrões de atendimento são definidos caso a caso, por meio de contrato específico.</a:t>
            </a:r>
          </a:p>
        </p:txBody>
      </p:sp>
      <p:sp>
        <p:nvSpPr>
          <p:cNvPr id="5" name="Retângulo 6"/>
          <p:cNvSpPr/>
          <p:nvPr/>
        </p:nvSpPr>
        <p:spPr>
          <a:xfrm>
            <a:off x="-8437" y="0"/>
            <a:ext cx="6945261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725" h="549928">
                <a:moveTo>
                  <a:pt x="0" y="0"/>
                </a:moveTo>
                <a:lnTo>
                  <a:pt x="6090725" y="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6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7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9" name="CaixaDeTexto 8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51520" y="74909"/>
            <a:ext cx="62646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  <a:ea typeface="+mj-ea"/>
                <a:cs typeface="+mj-cs"/>
              </a:rPr>
              <a:t>SOBRE OS SERVIÇOS PRESTADOS</a:t>
            </a:r>
          </a:p>
        </p:txBody>
      </p:sp>
    </p:spTree>
    <p:extLst>
      <p:ext uri="{BB962C8B-B14F-4D97-AF65-F5344CB8AC3E}">
        <p14:creationId xmlns:p14="http://schemas.microsoft.com/office/powerpoint/2010/main" val="2932845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">
            <a:hlinkClick r:id="rId2" action="ppaction://hlinksldjump"/>
          </p:cNvPr>
          <p:cNvSpPr/>
          <p:nvPr/>
        </p:nvSpPr>
        <p:spPr>
          <a:xfrm flipH="1" flipV="1">
            <a:off x="514087" y="2558827"/>
            <a:ext cx="4207575" cy="1152128"/>
          </a:xfrm>
          <a:custGeom>
            <a:avLst/>
            <a:gdLst>
              <a:gd name="connsiteX0" fmla="*/ 0 w 4104456"/>
              <a:gd name="connsiteY0" fmla="*/ 0 h 1152128"/>
              <a:gd name="connsiteX1" fmla="*/ 4104456 w 4104456"/>
              <a:gd name="connsiteY1" fmla="*/ 0 h 1152128"/>
              <a:gd name="connsiteX2" fmla="*/ 4104456 w 4104456"/>
              <a:gd name="connsiteY2" fmla="*/ 1152128 h 1152128"/>
              <a:gd name="connsiteX3" fmla="*/ 0 w 4104456"/>
              <a:gd name="connsiteY3" fmla="*/ 1152128 h 1152128"/>
              <a:gd name="connsiteX4" fmla="*/ 0 w 4104456"/>
              <a:gd name="connsiteY4" fmla="*/ 0 h 1152128"/>
              <a:gd name="connsiteX0" fmla="*/ 0 w 4561656"/>
              <a:gd name="connsiteY0" fmla="*/ 0 h 1152128"/>
              <a:gd name="connsiteX1" fmla="*/ 4561656 w 4561656"/>
              <a:gd name="connsiteY1" fmla="*/ 0 h 1152128"/>
              <a:gd name="connsiteX2" fmla="*/ 4104456 w 4561656"/>
              <a:gd name="connsiteY2" fmla="*/ 1152128 h 1152128"/>
              <a:gd name="connsiteX3" fmla="*/ 0 w 4561656"/>
              <a:gd name="connsiteY3" fmla="*/ 1152128 h 1152128"/>
              <a:gd name="connsiteX4" fmla="*/ 0 w 4561656"/>
              <a:gd name="connsiteY4" fmla="*/ 0 h 1152128"/>
              <a:gd name="connsiteX0" fmla="*/ 523875 w 5085531"/>
              <a:gd name="connsiteY0" fmla="*/ 0 h 1152128"/>
              <a:gd name="connsiteX1" fmla="*/ 5085531 w 5085531"/>
              <a:gd name="connsiteY1" fmla="*/ 0 h 1152128"/>
              <a:gd name="connsiteX2" fmla="*/ 4628331 w 5085531"/>
              <a:gd name="connsiteY2" fmla="*/ 1152128 h 1152128"/>
              <a:gd name="connsiteX3" fmla="*/ 0 w 5085531"/>
              <a:gd name="connsiteY3" fmla="*/ 1133078 h 1152128"/>
              <a:gd name="connsiteX4" fmla="*/ 523875 w 5085531"/>
              <a:gd name="connsiteY4" fmla="*/ 0 h 115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5531" h="1152128">
                <a:moveTo>
                  <a:pt x="523875" y="0"/>
                </a:moveTo>
                <a:lnTo>
                  <a:pt x="5085531" y="0"/>
                </a:lnTo>
                <a:lnTo>
                  <a:pt x="4628331" y="1152128"/>
                </a:lnTo>
                <a:lnTo>
                  <a:pt x="0" y="1133078"/>
                </a:lnTo>
                <a:lnTo>
                  <a:pt x="523875" y="0"/>
                </a:lnTo>
                <a:close/>
              </a:path>
            </a:pathLst>
          </a:custGeom>
          <a:solidFill>
            <a:srgbClr val="FAC93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+mj-lt"/>
            </a:endParaRPr>
          </a:p>
        </p:txBody>
      </p:sp>
      <p:sp>
        <p:nvSpPr>
          <p:cNvPr id="8" name="Retângulo 6"/>
          <p:cNvSpPr/>
          <p:nvPr/>
        </p:nvSpPr>
        <p:spPr>
          <a:xfrm>
            <a:off x="-8437" y="0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>
              <a:latin typeface="+mj-lt"/>
            </a:endParaRPr>
          </a:p>
        </p:txBody>
      </p:sp>
      <p:sp>
        <p:nvSpPr>
          <p:cNvPr id="9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0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2" name="CaixaDeTexto 11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CARTA DE SERVIÇOS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323528" y="66760"/>
            <a:ext cx="3132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SERVIÇOS PRESTADOS</a:t>
            </a:r>
          </a:p>
        </p:txBody>
      </p:sp>
      <p:sp>
        <p:nvSpPr>
          <p:cNvPr id="15" name="Retângulo 1">
            <a:hlinkClick r:id="rId4" action="ppaction://hlinksldjump"/>
          </p:cNvPr>
          <p:cNvSpPr/>
          <p:nvPr/>
        </p:nvSpPr>
        <p:spPr>
          <a:xfrm flipH="1" flipV="1">
            <a:off x="4377565" y="2564904"/>
            <a:ext cx="4283775" cy="1152128"/>
          </a:xfrm>
          <a:custGeom>
            <a:avLst/>
            <a:gdLst>
              <a:gd name="connsiteX0" fmla="*/ 0 w 4104456"/>
              <a:gd name="connsiteY0" fmla="*/ 0 h 1152128"/>
              <a:gd name="connsiteX1" fmla="*/ 4104456 w 4104456"/>
              <a:gd name="connsiteY1" fmla="*/ 0 h 1152128"/>
              <a:gd name="connsiteX2" fmla="*/ 4104456 w 4104456"/>
              <a:gd name="connsiteY2" fmla="*/ 1152128 h 1152128"/>
              <a:gd name="connsiteX3" fmla="*/ 0 w 4104456"/>
              <a:gd name="connsiteY3" fmla="*/ 1152128 h 1152128"/>
              <a:gd name="connsiteX4" fmla="*/ 0 w 4104456"/>
              <a:gd name="connsiteY4" fmla="*/ 0 h 1152128"/>
              <a:gd name="connsiteX0" fmla="*/ 0 w 4561656"/>
              <a:gd name="connsiteY0" fmla="*/ 0 h 1152128"/>
              <a:gd name="connsiteX1" fmla="*/ 4561656 w 4561656"/>
              <a:gd name="connsiteY1" fmla="*/ 0 h 1152128"/>
              <a:gd name="connsiteX2" fmla="*/ 4104456 w 4561656"/>
              <a:gd name="connsiteY2" fmla="*/ 1152128 h 1152128"/>
              <a:gd name="connsiteX3" fmla="*/ 0 w 4561656"/>
              <a:gd name="connsiteY3" fmla="*/ 1152128 h 1152128"/>
              <a:gd name="connsiteX4" fmla="*/ 0 w 4561656"/>
              <a:gd name="connsiteY4" fmla="*/ 0 h 1152128"/>
              <a:gd name="connsiteX0" fmla="*/ 523875 w 5085531"/>
              <a:gd name="connsiteY0" fmla="*/ 0 h 1152128"/>
              <a:gd name="connsiteX1" fmla="*/ 5085531 w 5085531"/>
              <a:gd name="connsiteY1" fmla="*/ 0 h 1152128"/>
              <a:gd name="connsiteX2" fmla="*/ 4628331 w 5085531"/>
              <a:gd name="connsiteY2" fmla="*/ 1152128 h 1152128"/>
              <a:gd name="connsiteX3" fmla="*/ 0 w 5085531"/>
              <a:gd name="connsiteY3" fmla="*/ 1133078 h 1152128"/>
              <a:gd name="connsiteX4" fmla="*/ 523875 w 5085531"/>
              <a:gd name="connsiteY4" fmla="*/ 0 h 1152128"/>
              <a:gd name="connsiteX0" fmla="*/ 523875 w 5177631"/>
              <a:gd name="connsiteY0" fmla="*/ 0 h 1152128"/>
              <a:gd name="connsiteX1" fmla="*/ 5177631 w 5177631"/>
              <a:gd name="connsiteY1" fmla="*/ 0 h 1152128"/>
              <a:gd name="connsiteX2" fmla="*/ 4628331 w 5177631"/>
              <a:gd name="connsiteY2" fmla="*/ 1152128 h 1152128"/>
              <a:gd name="connsiteX3" fmla="*/ 0 w 5177631"/>
              <a:gd name="connsiteY3" fmla="*/ 1133078 h 1152128"/>
              <a:gd name="connsiteX4" fmla="*/ 523875 w 5177631"/>
              <a:gd name="connsiteY4" fmla="*/ 0 h 115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7631" h="1152128">
                <a:moveTo>
                  <a:pt x="523875" y="0"/>
                </a:moveTo>
                <a:lnTo>
                  <a:pt x="5177631" y="0"/>
                </a:lnTo>
                <a:lnTo>
                  <a:pt x="4628331" y="1152128"/>
                </a:lnTo>
                <a:lnTo>
                  <a:pt x="0" y="1133078"/>
                </a:lnTo>
                <a:lnTo>
                  <a:pt x="523875" y="0"/>
                </a:lnTo>
                <a:close/>
              </a:path>
            </a:pathLst>
          </a:custGeom>
          <a:solidFill>
            <a:srgbClr val="00AFE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+mj-lt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115616" y="2843411"/>
            <a:ext cx="28814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F3063"/>
                </a:solidFill>
                <a:latin typeface="+mj-lt"/>
              </a:rPr>
              <a:t>Desenvolvimento e</a:t>
            </a:r>
          </a:p>
          <a:p>
            <a:pPr algn="ctr"/>
            <a:r>
              <a:rPr lang="pt-BR" b="1" dirty="0">
                <a:solidFill>
                  <a:srgbClr val="0F3063"/>
                </a:solidFill>
                <a:latin typeface="+mj-lt"/>
              </a:rPr>
              <a:t>Operação de Sistemas</a:t>
            </a:r>
          </a:p>
        </p:txBody>
      </p:sp>
      <p:sp>
        <p:nvSpPr>
          <p:cNvPr id="17" name="Retângulo 1">
            <a:hlinkClick r:id="rId2" action="ppaction://hlinksldjump"/>
          </p:cNvPr>
          <p:cNvSpPr/>
          <p:nvPr/>
        </p:nvSpPr>
        <p:spPr>
          <a:xfrm flipH="1" flipV="1">
            <a:off x="508441" y="2558827"/>
            <a:ext cx="4207575" cy="1152128"/>
          </a:xfrm>
          <a:custGeom>
            <a:avLst/>
            <a:gdLst>
              <a:gd name="connsiteX0" fmla="*/ 0 w 4104456"/>
              <a:gd name="connsiteY0" fmla="*/ 0 h 1152128"/>
              <a:gd name="connsiteX1" fmla="*/ 4104456 w 4104456"/>
              <a:gd name="connsiteY1" fmla="*/ 0 h 1152128"/>
              <a:gd name="connsiteX2" fmla="*/ 4104456 w 4104456"/>
              <a:gd name="connsiteY2" fmla="*/ 1152128 h 1152128"/>
              <a:gd name="connsiteX3" fmla="*/ 0 w 4104456"/>
              <a:gd name="connsiteY3" fmla="*/ 1152128 h 1152128"/>
              <a:gd name="connsiteX4" fmla="*/ 0 w 4104456"/>
              <a:gd name="connsiteY4" fmla="*/ 0 h 1152128"/>
              <a:gd name="connsiteX0" fmla="*/ 0 w 4561656"/>
              <a:gd name="connsiteY0" fmla="*/ 0 h 1152128"/>
              <a:gd name="connsiteX1" fmla="*/ 4561656 w 4561656"/>
              <a:gd name="connsiteY1" fmla="*/ 0 h 1152128"/>
              <a:gd name="connsiteX2" fmla="*/ 4104456 w 4561656"/>
              <a:gd name="connsiteY2" fmla="*/ 1152128 h 1152128"/>
              <a:gd name="connsiteX3" fmla="*/ 0 w 4561656"/>
              <a:gd name="connsiteY3" fmla="*/ 1152128 h 1152128"/>
              <a:gd name="connsiteX4" fmla="*/ 0 w 4561656"/>
              <a:gd name="connsiteY4" fmla="*/ 0 h 1152128"/>
              <a:gd name="connsiteX0" fmla="*/ 523875 w 5085531"/>
              <a:gd name="connsiteY0" fmla="*/ 0 h 1152128"/>
              <a:gd name="connsiteX1" fmla="*/ 5085531 w 5085531"/>
              <a:gd name="connsiteY1" fmla="*/ 0 h 1152128"/>
              <a:gd name="connsiteX2" fmla="*/ 4628331 w 5085531"/>
              <a:gd name="connsiteY2" fmla="*/ 1152128 h 1152128"/>
              <a:gd name="connsiteX3" fmla="*/ 0 w 5085531"/>
              <a:gd name="connsiteY3" fmla="*/ 1133078 h 1152128"/>
              <a:gd name="connsiteX4" fmla="*/ 523875 w 5085531"/>
              <a:gd name="connsiteY4" fmla="*/ 0 h 115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5531" h="1152128">
                <a:moveTo>
                  <a:pt x="523875" y="0"/>
                </a:moveTo>
                <a:lnTo>
                  <a:pt x="5085531" y="0"/>
                </a:lnTo>
                <a:lnTo>
                  <a:pt x="4628331" y="1152128"/>
                </a:lnTo>
                <a:lnTo>
                  <a:pt x="0" y="1133078"/>
                </a:lnTo>
                <a:lnTo>
                  <a:pt x="523875" y="0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+mj-lt"/>
            </a:endParaRPr>
          </a:p>
        </p:txBody>
      </p:sp>
      <p:sp>
        <p:nvSpPr>
          <p:cNvPr id="18" name="CaixaDeTexto 17"/>
          <p:cNvSpPr txBox="1"/>
          <p:nvPr/>
        </p:nvSpPr>
        <p:spPr>
          <a:xfrm>
            <a:off x="5183495" y="2996952"/>
            <a:ext cx="28814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0F3063"/>
                </a:solidFill>
                <a:latin typeface="+mj-lt"/>
              </a:rPr>
              <a:t>Infraestrutura e Tecnologia</a:t>
            </a:r>
          </a:p>
        </p:txBody>
      </p:sp>
      <p:sp>
        <p:nvSpPr>
          <p:cNvPr id="16" name="Retângulo 1">
            <a:hlinkClick r:id="rId4" action="ppaction://hlinksldjump"/>
          </p:cNvPr>
          <p:cNvSpPr/>
          <p:nvPr/>
        </p:nvSpPr>
        <p:spPr>
          <a:xfrm flipH="1" flipV="1">
            <a:off x="4392681" y="2555379"/>
            <a:ext cx="4283775" cy="1152128"/>
          </a:xfrm>
          <a:custGeom>
            <a:avLst/>
            <a:gdLst>
              <a:gd name="connsiteX0" fmla="*/ 0 w 4104456"/>
              <a:gd name="connsiteY0" fmla="*/ 0 h 1152128"/>
              <a:gd name="connsiteX1" fmla="*/ 4104456 w 4104456"/>
              <a:gd name="connsiteY1" fmla="*/ 0 h 1152128"/>
              <a:gd name="connsiteX2" fmla="*/ 4104456 w 4104456"/>
              <a:gd name="connsiteY2" fmla="*/ 1152128 h 1152128"/>
              <a:gd name="connsiteX3" fmla="*/ 0 w 4104456"/>
              <a:gd name="connsiteY3" fmla="*/ 1152128 h 1152128"/>
              <a:gd name="connsiteX4" fmla="*/ 0 w 4104456"/>
              <a:gd name="connsiteY4" fmla="*/ 0 h 1152128"/>
              <a:gd name="connsiteX0" fmla="*/ 0 w 4561656"/>
              <a:gd name="connsiteY0" fmla="*/ 0 h 1152128"/>
              <a:gd name="connsiteX1" fmla="*/ 4561656 w 4561656"/>
              <a:gd name="connsiteY1" fmla="*/ 0 h 1152128"/>
              <a:gd name="connsiteX2" fmla="*/ 4104456 w 4561656"/>
              <a:gd name="connsiteY2" fmla="*/ 1152128 h 1152128"/>
              <a:gd name="connsiteX3" fmla="*/ 0 w 4561656"/>
              <a:gd name="connsiteY3" fmla="*/ 1152128 h 1152128"/>
              <a:gd name="connsiteX4" fmla="*/ 0 w 4561656"/>
              <a:gd name="connsiteY4" fmla="*/ 0 h 1152128"/>
              <a:gd name="connsiteX0" fmla="*/ 523875 w 5085531"/>
              <a:gd name="connsiteY0" fmla="*/ 0 h 1152128"/>
              <a:gd name="connsiteX1" fmla="*/ 5085531 w 5085531"/>
              <a:gd name="connsiteY1" fmla="*/ 0 h 1152128"/>
              <a:gd name="connsiteX2" fmla="*/ 4628331 w 5085531"/>
              <a:gd name="connsiteY2" fmla="*/ 1152128 h 1152128"/>
              <a:gd name="connsiteX3" fmla="*/ 0 w 5085531"/>
              <a:gd name="connsiteY3" fmla="*/ 1133078 h 1152128"/>
              <a:gd name="connsiteX4" fmla="*/ 523875 w 5085531"/>
              <a:gd name="connsiteY4" fmla="*/ 0 h 1152128"/>
              <a:gd name="connsiteX0" fmla="*/ 523875 w 5177631"/>
              <a:gd name="connsiteY0" fmla="*/ 0 h 1152128"/>
              <a:gd name="connsiteX1" fmla="*/ 5177631 w 5177631"/>
              <a:gd name="connsiteY1" fmla="*/ 0 h 1152128"/>
              <a:gd name="connsiteX2" fmla="*/ 4628331 w 5177631"/>
              <a:gd name="connsiteY2" fmla="*/ 1152128 h 1152128"/>
              <a:gd name="connsiteX3" fmla="*/ 0 w 5177631"/>
              <a:gd name="connsiteY3" fmla="*/ 1133078 h 1152128"/>
              <a:gd name="connsiteX4" fmla="*/ 523875 w 5177631"/>
              <a:gd name="connsiteY4" fmla="*/ 0 h 1152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7631" h="1152128">
                <a:moveTo>
                  <a:pt x="523875" y="0"/>
                </a:moveTo>
                <a:lnTo>
                  <a:pt x="5177631" y="0"/>
                </a:lnTo>
                <a:lnTo>
                  <a:pt x="4628331" y="1152128"/>
                </a:lnTo>
                <a:lnTo>
                  <a:pt x="0" y="1133078"/>
                </a:lnTo>
                <a:lnTo>
                  <a:pt x="523875" y="0"/>
                </a:lnTo>
                <a:close/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2556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823857" y="1677224"/>
            <a:ext cx="2160000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0" name="CaixaDeTexto 49"/>
          <p:cNvSpPr txBox="1"/>
          <p:nvPr/>
        </p:nvSpPr>
        <p:spPr>
          <a:xfrm>
            <a:off x="815587" y="1743199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Modelagem de Processos de Negócio</a:t>
            </a:r>
          </a:p>
        </p:txBody>
      </p:sp>
      <p:sp>
        <p:nvSpPr>
          <p:cNvPr id="57" name="Retângulo 56">
            <a:hlinkClick r:id="rId2" action="ppaction://hlinksldjump"/>
          </p:cNvPr>
          <p:cNvSpPr/>
          <p:nvPr/>
        </p:nvSpPr>
        <p:spPr>
          <a:xfrm>
            <a:off x="827824" y="1702068"/>
            <a:ext cx="2160000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36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3873229" y="68040"/>
            <a:ext cx="485440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 </a:t>
            </a:r>
          </a:p>
        </p:txBody>
      </p:sp>
      <p:sp>
        <p:nvSpPr>
          <p:cNvPr id="3" name="Retângulo 2"/>
          <p:cNvSpPr/>
          <p:nvPr/>
        </p:nvSpPr>
        <p:spPr>
          <a:xfrm>
            <a:off x="8244408" y="600154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  <p:sp>
        <p:nvSpPr>
          <p:cNvPr id="30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31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32" name="Imagem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33" name="CaixaDeTexto 32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34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233518" y="68040"/>
            <a:ext cx="3132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4" name="Retângulo com Único Canto Aparado 3"/>
          <p:cNvSpPr/>
          <p:nvPr/>
        </p:nvSpPr>
        <p:spPr>
          <a:xfrm flipH="1">
            <a:off x="827824" y="1106465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FAC93D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" name="CaixaDeTexto 4"/>
          <p:cNvSpPr txBox="1"/>
          <p:nvPr/>
        </p:nvSpPr>
        <p:spPr>
          <a:xfrm>
            <a:off x="827824" y="1309628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Sistema de Informação</a:t>
            </a:r>
          </a:p>
        </p:txBody>
      </p:sp>
      <p:sp>
        <p:nvSpPr>
          <p:cNvPr id="37" name="Retângulo com Único Canto Aparado 36"/>
          <p:cNvSpPr/>
          <p:nvPr/>
        </p:nvSpPr>
        <p:spPr>
          <a:xfrm flipH="1">
            <a:off x="3564128" y="1065863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FAC93D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38" name="CaixaDeTexto 37"/>
          <p:cNvSpPr txBox="1"/>
          <p:nvPr/>
        </p:nvSpPr>
        <p:spPr>
          <a:xfrm>
            <a:off x="3564128" y="1269026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Business </a:t>
            </a:r>
            <a:r>
              <a:rPr lang="pt-BR" sz="1200" b="1" dirty="0" err="1">
                <a:solidFill>
                  <a:srgbClr val="0F3063"/>
                </a:solidFill>
              </a:rPr>
              <a:t>Intelligence</a:t>
            </a:r>
            <a:endParaRPr lang="pt-BR" sz="1200" b="1" dirty="0">
              <a:solidFill>
                <a:srgbClr val="0F3063"/>
              </a:solidFill>
            </a:endParaRPr>
          </a:p>
        </p:txBody>
      </p:sp>
      <p:sp>
        <p:nvSpPr>
          <p:cNvPr id="39" name="Retângulo com Único Canto Aparado 38"/>
          <p:cNvSpPr/>
          <p:nvPr/>
        </p:nvSpPr>
        <p:spPr>
          <a:xfrm flipH="1">
            <a:off x="6300432" y="1065862"/>
            <a:ext cx="2160000" cy="596917"/>
          </a:xfrm>
          <a:prstGeom prst="snip1Rect">
            <a:avLst>
              <a:gd name="adj" fmla="val 50000"/>
            </a:avLst>
          </a:prstGeom>
          <a:solidFill>
            <a:srgbClr val="FAC93D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0" name="CaixaDeTexto 39"/>
          <p:cNvSpPr txBox="1"/>
          <p:nvPr/>
        </p:nvSpPr>
        <p:spPr>
          <a:xfrm>
            <a:off x="6300432" y="1269025"/>
            <a:ext cx="2159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Geoprocessamento</a:t>
            </a:r>
          </a:p>
        </p:txBody>
      </p:sp>
      <p:sp>
        <p:nvSpPr>
          <p:cNvPr id="41" name="Retângulo 40">
            <a:hlinkClick r:id="rId5" action="ppaction://hlinksldjump"/>
          </p:cNvPr>
          <p:cNvSpPr/>
          <p:nvPr/>
        </p:nvSpPr>
        <p:spPr>
          <a:xfrm>
            <a:off x="827824" y="2258383"/>
            <a:ext cx="2157264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2" name="Retângulo 41"/>
          <p:cNvSpPr/>
          <p:nvPr/>
        </p:nvSpPr>
        <p:spPr>
          <a:xfrm>
            <a:off x="827823" y="2812110"/>
            <a:ext cx="2159999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3" name="Retângulo 42"/>
          <p:cNvSpPr/>
          <p:nvPr/>
        </p:nvSpPr>
        <p:spPr>
          <a:xfrm>
            <a:off x="827823" y="3368425"/>
            <a:ext cx="2157263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4" name="Retângulo 43"/>
          <p:cNvSpPr/>
          <p:nvPr/>
        </p:nvSpPr>
        <p:spPr>
          <a:xfrm>
            <a:off x="829990" y="3934316"/>
            <a:ext cx="2157264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6" name="Retângulo 45"/>
          <p:cNvSpPr/>
          <p:nvPr/>
        </p:nvSpPr>
        <p:spPr>
          <a:xfrm>
            <a:off x="825226" y="4483720"/>
            <a:ext cx="2164762" cy="760906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7" name="Retângulo 46"/>
          <p:cNvSpPr/>
          <p:nvPr/>
        </p:nvSpPr>
        <p:spPr>
          <a:xfrm>
            <a:off x="3563888" y="1662780"/>
            <a:ext cx="2160000" cy="642927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8" name="Retângulo 47"/>
          <p:cNvSpPr/>
          <p:nvPr/>
        </p:nvSpPr>
        <p:spPr>
          <a:xfrm>
            <a:off x="3563888" y="2296621"/>
            <a:ext cx="2157264" cy="556315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49" name="Retângulo 48"/>
          <p:cNvSpPr/>
          <p:nvPr/>
        </p:nvSpPr>
        <p:spPr>
          <a:xfrm>
            <a:off x="6303168" y="1662780"/>
            <a:ext cx="2157264" cy="631401"/>
          </a:xfrm>
          <a:prstGeom prst="rect">
            <a:avLst/>
          </a:prstGeom>
          <a:solidFill>
            <a:schemeClr val="bg1"/>
          </a:solidFill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51" name="CaixaDeTexto 50"/>
          <p:cNvSpPr txBox="1"/>
          <p:nvPr/>
        </p:nvSpPr>
        <p:spPr>
          <a:xfrm>
            <a:off x="825089" y="2305707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Desenvolvimento de Sistemas de Informação</a:t>
            </a:r>
          </a:p>
        </p:txBody>
      </p:sp>
      <p:sp>
        <p:nvSpPr>
          <p:cNvPr id="52" name="CaixaDeTexto 51"/>
          <p:cNvSpPr txBox="1"/>
          <p:nvPr/>
        </p:nvSpPr>
        <p:spPr>
          <a:xfrm>
            <a:off x="815586" y="2885802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Manutenção/Sustentação de Sistemas de Informação</a:t>
            </a:r>
          </a:p>
        </p:txBody>
      </p:sp>
      <p:sp>
        <p:nvSpPr>
          <p:cNvPr id="53" name="CaixaDeTexto 52"/>
          <p:cNvSpPr txBox="1"/>
          <p:nvPr/>
        </p:nvSpPr>
        <p:spPr>
          <a:xfrm>
            <a:off x="825112" y="3444025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Desenvolvimento de Site, Portal, Intranet e </a:t>
            </a:r>
            <a:r>
              <a:rPr lang="pt-BR" sz="1200" b="1" dirty="0" err="1">
                <a:solidFill>
                  <a:srgbClr val="0F3063"/>
                </a:solidFill>
              </a:rPr>
              <a:t>APPs</a:t>
            </a:r>
            <a:endParaRPr lang="pt-BR" sz="1200" b="1" dirty="0">
              <a:solidFill>
                <a:srgbClr val="0F3063"/>
              </a:solidFill>
            </a:endParaRPr>
          </a:p>
        </p:txBody>
      </p:sp>
      <p:sp>
        <p:nvSpPr>
          <p:cNvPr id="54" name="CaixaDeTexto 53"/>
          <p:cNvSpPr txBox="1"/>
          <p:nvPr/>
        </p:nvSpPr>
        <p:spPr>
          <a:xfrm>
            <a:off x="825112" y="3975447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Recepção/Internalização de Sistemas de terceiros</a:t>
            </a:r>
          </a:p>
        </p:txBody>
      </p:sp>
      <p:sp>
        <p:nvSpPr>
          <p:cNvPr id="56" name="CaixaDeTexto 55"/>
          <p:cNvSpPr txBox="1"/>
          <p:nvPr/>
        </p:nvSpPr>
        <p:spPr>
          <a:xfrm>
            <a:off x="829990" y="4531044"/>
            <a:ext cx="215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Consultoria em Sistemas, Processos, Tecnologia e Inovação</a:t>
            </a:r>
          </a:p>
        </p:txBody>
      </p:sp>
      <p:sp>
        <p:nvSpPr>
          <p:cNvPr id="58" name="Retângulo 57">
            <a:hlinkClick r:id="rId5" action="ppaction://hlinksldjump"/>
          </p:cNvPr>
          <p:cNvSpPr/>
          <p:nvPr/>
        </p:nvSpPr>
        <p:spPr>
          <a:xfrm>
            <a:off x="827824" y="2255795"/>
            <a:ext cx="2157264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0" name="Retângulo 59">
            <a:hlinkClick r:id="rId6" action="ppaction://hlinksldjump"/>
          </p:cNvPr>
          <p:cNvSpPr/>
          <p:nvPr/>
        </p:nvSpPr>
        <p:spPr>
          <a:xfrm>
            <a:off x="825226" y="2822654"/>
            <a:ext cx="2159999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1" name="Retângulo 60">
            <a:hlinkClick r:id="rId7" action="ppaction://hlinksldjump"/>
          </p:cNvPr>
          <p:cNvSpPr/>
          <p:nvPr/>
        </p:nvSpPr>
        <p:spPr>
          <a:xfrm>
            <a:off x="829991" y="3378001"/>
            <a:ext cx="2157263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2" name="Retângulo 61">
            <a:hlinkClick r:id="rId8" action="ppaction://hlinksldjump"/>
          </p:cNvPr>
          <p:cNvSpPr/>
          <p:nvPr/>
        </p:nvSpPr>
        <p:spPr>
          <a:xfrm>
            <a:off x="826593" y="3928121"/>
            <a:ext cx="2157264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4" name="Retângulo 63">
            <a:hlinkClick r:id="rId9" action="ppaction://hlinksldjump"/>
          </p:cNvPr>
          <p:cNvSpPr/>
          <p:nvPr/>
        </p:nvSpPr>
        <p:spPr>
          <a:xfrm>
            <a:off x="825226" y="4483720"/>
            <a:ext cx="2164762" cy="760906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5" name="CaixaDeTexto 64"/>
          <p:cNvSpPr txBox="1"/>
          <p:nvPr/>
        </p:nvSpPr>
        <p:spPr>
          <a:xfrm>
            <a:off x="3688485" y="1647850"/>
            <a:ext cx="19636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Desenvolvimento e Manutenção de Solução de Business </a:t>
            </a:r>
            <a:r>
              <a:rPr lang="pt-BR" sz="1200" b="1" dirty="0" err="1">
                <a:solidFill>
                  <a:srgbClr val="0F3063"/>
                </a:solidFill>
              </a:rPr>
              <a:t>Intelligence</a:t>
            </a:r>
            <a:endParaRPr lang="pt-BR" sz="1200" b="1" dirty="0">
              <a:solidFill>
                <a:srgbClr val="0F3063"/>
              </a:solidFill>
            </a:endParaRPr>
          </a:p>
        </p:txBody>
      </p:sp>
      <p:sp>
        <p:nvSpPr>
          <p:cNvPr id="66" name="CaixaDeTexto 65"/>
          <p:cNvSpPr txBox="1"/>
          <p:nvPr/>
        </p:nvSpPr>
        <p:spPr>
          <a:xfrm>
            <a:off x="3561152" y="2340744"/>
            <a:ext cx="2159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Capacitação em Solução de Business </a:t>
            </a:r>
            <a:r>
              <a:rPr lang="pt-BR" sz="1200" b="1" dirty="0" err="1">
                <a:solidFill>
                  <a:srgbClr val="0F3063"/>
                </a:solidFill>
              </a:rPr>
              <a:t>Intelligence</a:t>
            </a:r>
            <a:endParaRPr lang="pt-BR" sz="1200" b="1" dirty="0">
              <a:solidFill>
                <a:srgbClr val="0F3063"/>
              </a:solidFill>
            </a:endParaRPr>
          </a:p>
        </p:txBody>
      </p:sp>
      <p:sp>
        <p:nvSpPr>
          <p:cNvPr id="67" name="CaixaDeTexto 66"/>
          <p:cNvSpPr txBox="1"/>
          <p:nvPr/>
        </p:nvSpPr>
        <p:spPr>
          <a:xfrm>
            <a:off x="6300653" y="1667727"/>
            <a:ext cx="2159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0F3063"/>
                </a:solidFill>
              </a:rPr>
              <a:t>Desenho e soluções em Sistemas de Informações Geográficas</a:t>
            </a:r>
          </a:p>
        </p:txBody>
      </p:sp>
      <p:sp>
        <p:nvSpPr>
          <p:cNvPr id="68" name="Retângulo 67">
            <a:hlinkClick r:id="rId10" action="ppaction://hlinksldjump"/>
          </p:cNvPr>
          <p:cNvSpPr/>
          <p:nvPr/>
        </p:nvSpPr>
        <p:spPr>
          <a:xfrm>
            <a:off x="3560514" y="1662780"/>
            <a:ext cx="2160000" cy="642927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69" name="Retângulo 68">
            <a:hlinkClick r:id="rId11" action="ppaction://hlinksldjump"/>
          </p:cNvPr>
          <p:cNvSpPr/>
          <p:nvPr/>
        </p:nvSpPr>
        <p:spPr>
          <a:xfrm>
            <a:off x="3563888" y="2296621"/>
            <a:ext cx="2157264" cy="556315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  <p:sp>
        <p:nvSpPr>
          <p:cNvPr id="71" name="Retângulo 70">
            <a:hlinkClick r:id="rId12" action="ppaction://hlinksldjump"/>
          </p:cNvPr>
          <p:cNvSpPr/>
          <p:nvPr/>
        </p:nvSpPr>
        <p:spPr>
          <a:xfrm>
            <a:off x="6303388" y="1662356"/>
            <a:ext cx="2157264" cy="631401"/>
          </a:xfrm>
          <a:prstGeom prst="rect">
            <a:avLst/>
          </a:prstGeom>
          <a:noFill/>
          <a:ln>
            <a:solidFill>
              <a:srgbClr val="FAC9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/>
          </a:p>
        </p:txBody>
      </p:sp>
    </p:spTree>
    <p:extLst>
      <p:ext uri="{BB962C8B-B14F-4D97-AF65-F5344CB8AC3E}">
        <p14:creationId xmlns:p14="http://schemas.microsoft.com/office/powerpoint/2010/main" val="2847681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5468" y="62981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pt-BR" sz="2000" b="1" dirty="0">
                <a:latin typeface="+mn-lt"/>
              </a:rPr>
              <a:t>Modelagem de Processos de Negócio  </a:t>
            </a:r>
            <a:br>
              <a:rPr lang="pt-BR" sz="2000" dirty="0">
                <a:latin typeface="+mn-lt"/>
              </a:rPr>
            </a:br>
            <a:br>
              <a:rPr lang="pt-BR" altLang="pt-BR" sz="2000" b="1" dirty="0" bmk="">
                <a:latin typeface="+mn-lt"/>
                <a:cs typeface="Arial" pitchFamily="34" charset="0"/>
              </a:rPr>
            </a:br>
            <a:endParaRPr lang="pt-BR" sz="2000" dirty="0">
              <a:latin typeface="+mn-lt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67544" y="1398831"/>
            <a:ext cx="8064896" cy="411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69790" tIns="45720" rIns="91440" bIns="12696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0" hangingPunct="0"/>
            <a:r>
              <a:rPr lang="pt-BR" sz="1600" dirty="0">
                <a:latin typeface="+mn-lt"/>
              </a:rPr>
              <a:t>A modelagem de processos de negócio visa orientar uma organização na otimização dos seus processos com o foco em melhoria contínua, por meio da otimização e racionalização das atividades realizadas, de modo a criar as condições adequadas para uma informatização bem sucedida, ou identificar melhorias de processos que não dependem da informatização.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lang="pt-BR" altLang="pt-BR" sz="1600" baseline="0" dirty="0">
              <a:latin typeface="+mn-lt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pt-BR" altLang="pt-BR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+mn-lt"/>
              <a:cs typeface="Times New Roman" pitchFamily="18" charset="0"/>
            </a:endParaRPr>
          </a:p>
          <a:p>
            <a:r>
              <a:rPr lang="pt-BR" sz="1600" b="1" dirty="0">
                <a:latin typeface="+mn-lt"/>
              </a:rPr>
              <a:t>Formas de Acesso: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Requisitos: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endParaRPr lang="pt-BR" sz="1600" dirty="0">
              <a:latin typeface="+mn-lt"/>
            </a:endParaRPr>
          </a:p>
          <a:p>
            <a:r>
              <a:rPr lang="pt-BR" sz="1600" b="1" dirty="0">
                <a:latin typeface="+mn-lt"/>
              </a:rPr>
              <a:t>Prazos:</a:t>
            </a:r>
          </a:p>
          <a:p>
            <a:r>
              <a:rPr lang="pt-BR" sz="1600" dirty="0">
                <a:latin typeface="+mn-lt"/>
              </a:rPr>
              <a:t>Conforme especificado em contrato.</a:t>
            </a: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R="0" lvl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pt-BR" altLang="pt-BR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2" name="Retângulo 6"/>
          <p:cNvSpPr/>
          <p:nvPr/>
        </p:nvSpPr>
        <p:spPr>
          <a:xfrm flipV="1">
            <a:off x="0" y="6203022"/>
            <a:ext cx="6156176" cy="65497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sp>
        <p:nvSpPr>
          <p:cNvPr id="13" name="Retângulo 6"/>
          <p:cNvSpPr/>
          <p:nvPr/>
        </p:nvSpPr>
        <p:spPr>
          <a:xfrm flipH="1" flipV="1">
            <a:off x="2987824" y="6381328"/>
            <a:ext cx="6156176" cy="476672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732240" h="549928">
                <a:moveTo>
                  <a:pt x="0" y="0"/>
                </a:moveTo>
                <a:lnTo>
                  <a:pt x="6732240" y="0"/>
                </a:lnTo>
                <a:lnTo>
                  <a:pt x="6043191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CAB4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/>
              <a:t>+</a:t>
            </a: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501" y="6421838"/>
            <a:ext cx="1752997" cy="391538"/>
          </a:xfrm>
          <a:prstGeom prst="rect">
            <a:avLst/>
          </a:prstGeom>
        </p:spPr>
      </p:pic>
      <p:sp>
        <p:nvSpPr>
          <p:cNvPr id="15" name="CaixaDeTexto 14"/>
          <p:cNvSpPr txBox="1"/>
          <p:nvPr/>
        </p:nvSpPr>
        <p:spPr>
          <a:xfrm>
            <a:off x="251520" y="6413266"/>
            <a:ext cx="30963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CARTA DE SERVIÇOS</a:t>
            </a:r>
          </a:p>
        </p:txBody>
      </p:sp>
      <p:sp>
        <p:nvSpPr>
          <p:cNvPr id="18" name="Retângulo 6"/>
          <p:cNvSpPr/>
          <p:nvPr/>
        </p:nvSpPr>
        <p:spPr>
          <a:xfrm rot="10800000">
            <a:off x="3078087" y="-15240"/>
            <a:ext cx="606908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FAC9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19" name="Retângulo 18"/>
          <p:cNvSpPr/>
          <p:nvPr/>
        </p:nvSpPr>
        <p:spPr>
          <a:xfrm>
            <a:off x="3807315" y="76562"/>
            <a:ext cx="49780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0F3063"/>
                </a:solidFill>
              </a:rPr>
              <a:t> Desenvolvimento e Operações de Sistemas</a:t>
            </a:r>
          </a:p>
        </p:txBody>
      </p:sp>
      <p:sp>
        <p:nvSpPr>
          <p:cNvPr id="20" name="Retângulo 6"/>
          <p:cNvSpPr/>
          <p:nvPr/>
        </p:nvSpPr>
        <p:spPr>
          <a:xfrm>
            <a:off x="-8437" y="-27384"/>
            <a:ext cx="4005519" cy="549928"/>
          </a:xfrm>
          <a:custGeom>
            <a:avLst/>
            <a:gdLst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732240 w 6732240"/>
              <a:gd name="connsiteY2" fmla="*/ 83671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4892807 w 6732240"/>
              <a:gd name="connsiteY2" fmla="*/ 826080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836712"/>
              <a:gd name="connsiteX1" fmla="*/ 6732240 w 6732240"/>
              <a:gd name="connsiteY1" fmla="*/ 0 h 836712"/>
              <a:gd name="connsiteX2" fmla="*/ 6009226 w 6732240"/>
              <a:gd name="connsiteY2" fmla="*/ 794182 h 836712"/>
              <a:gd name="connsiteX3" fmla="*/ 0 w 6732240"/>
              <a:gd name="connsiteY3" fmla="*/ 836712 h 836712"/>
              <a:gd name="connsiteX4" fmla="*/ 0 w 6732240"/>
              <a:gd name="connsiteY4" fmla="*/ 0 h 836712"/>
              <a:gd name="connsiteX0" fmla="*/ 0 w 6732240"/>
              <a:gd name="connsiteY0" fmla="*/ 0 h 794182"/>
              <a:gd name="connsiteX1" fmla="*/ 6732240 w 6732240"/>
              <a:gd name="connsiteY1" fmla="*/ 0 h 794182"/>
              <a:gd name="connsiteX2" fmla="*/ 6009226 w 6732240"/>
              <a:gd name="connsiteY2" fmla="*/ 794182 h 794182"/>
              <a:gd name="connsiteX3" fmla="*/ 0 w 6732240"/>
              <a:gd name="connsiteY3" fmla="*/ 549633 h 794182"/>
              <a:gd name="connsiteX4" fmla="*/ 0 w 6732240"/>
              <a:gd name="connsiteY4" fmla="*/ 0 h 794182"/>
              <a:gd name="connsiteX0" fmla="*/ 0 w 6732240"/>
              <a:gd name="connsiteY0" fmla="*/ 0 h 613428"/>
              <a:gd name="connsiteX1" fmla="*/ 6732240 w 6732240"/>
              <a:gd name="connsiteY1" fmla="*/ 0 h 613428"/>
              <a:gd name="connsiteX2" fmla="*/ 6030491 w 6732240"/>
              <a:gd name="connsiteY2" fmla="*/ 613428 h 613428"/>
              <a:gd name="connsiteX3" fmla="*/ 0 w 6732240"/>
              <a:gd name="connsiteY3" fmla="*/ 549633 h 613428"/>
              <a:gd name="connsiteX4" fmla="*/ 0 w 6732240"/>
              <a:gd name="connsiteY4" fmla="*/ 0 h 6134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6043191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732240"/>
              <a:gd name="connsiteY0" fmla="*/ 0 h 549928"/>
              <a:gd name="connsiteX1" fmla="*/ 6732240 w 6732240"/>
              <a:gd name="connsiteY1" fmla="*/ 0 h 549928"/>
              <a:gd name="connsiteX2" fmla="*/ 5658462 w 6732240"/>
              <a:gd name="connsiteY2" fmla="*/ 549928 h 549928"/>
              <a:gd name="connsiteX3" fmla="*/ 0 w 6732240"/>
              <a:gd name="connsiteY3" fmla="*/ 549633 h 549928"/>
              <a:gd name="connsiteX4" fmla="*/ 0 w 6732240"/>
              <a:gd name="connsiteY4" fmla="*/ 0 h 549928"/>
              <a:gd name="connsiteX0" fmla="*/ 0 w 6090725"/>
              <a:gd name="connsiteY0" fmla="*/ 0 h 549928"/>
              <a:gd name="connsiteX1" fmla="*/ 6090725 w 6090725"/>
              <a:gd name="connsiteY1" fmla="*/ 0 h 549928"/>
              <a:gd name="connsiteX2" fmla="*/ 5658462 w 6090725"/>
              <a:gd name="connsiteY2" fmla="*/ 549928 h 549928"/>
              <a:gd name="connsiteX3" fmla="*/ 0 w 6090725"/>
              <a:gd name="connsiteY3" fmla="*/ 549633 h 549928"/>
              <a:gd name="connsiteX4" fmla="*/ 0 w 6090725"/>
              <a:gd name="connsiteY4" fmla="*/ 0 h 549928"/>
              <a:gd name="connsiteX0" fmla="*/ 0 w 6439880"/>
              <a:gd name="connsiteY0" fmla="*/ 0 h 549928"/>
              <a:gd name="connsiteX1" fmla="*/ 6439880 w 6439880"/>
              <a:gd name="connsiteY1" fmla="*/ 11430 h 549928"/>
              <a:gd name="connsiteX2" fmla="*/ 5658462 w 6439880"/>
              <a:gd name="connsiteY2" fmla="*/ 549928 h 549928"/>
              <a:gd name="connsiteX3" fmla="*/ 0 w 6439880"/>
              <a:gd name="connsiteY3" fmla="*/ 549633 h 549928"/>
              <a:gd name="connsiteX4" fmla="*/ 0 w 6439880"/>
              <a:gd name="connsiteY4" fmla="*/ 0 h 549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9880" h="549928">
                <a:moveTo>
                  <a:pt x="0" y="0"/>
                </a:moveTo>
                <a:lnTo>
                  <a:pt x="6439880" y="11430"/>
                </a:lnTo>
                <a:lnTo>
                  <a:pt x="5658462" y="549928"/>
                </a:lnTo>
                <a:lnTo>
                  <a:pt x="0" y="549633"/>
                </a:lnTo>
                <a:lnTo>
                  <a:pt x="0" y="0"/>
                </a:lnTo>
                <a:close/>
              </a:path>
            </a:pathLst>
          </a:custGeom>
          <a:solidFill>
            <a:srgbClr val="0F30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="1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51520" y="74909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bg1"/>
                </a:solidFill>
                <a:ea typeface="+mj-ea"/>
                <a:cs typeface="+mj-cs"/>
              </a:rPr>
              <a:t>SERVIÇOS PRESTADOS</a:t>
            </a:r>
          </a:p>
        </p:txBody>
      </p:sp>
      <p:sp>
        <p:nvSpPr>
          <p:cNvPr id="22" name="Retângulo 21"/>
          <p:cNvSpPr/>
          <p:nvPr/>
        </p:nvSpPr>
        <p:spPr>
          <a:xfrm>
            <a:off x="8100392" y="5960233"/>
            <a:ext cx="68493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1600" dirty="0">
                <a:cs typeface="Arial" panose="020B0604020202020204" pitchFamily="34" charset="0"/>
                <a:hlinkClick r:id="rId3" action="ppaction://hlinksldjump"/>
              </a:rPr>
              <a:t>Voltar</a:t>
            </a:r>
            <a:endParaRPr lang="pt-BR" sz="16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1756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F3063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3436</TotalTime>
  <Words>4190</Words>
  <Application>Microsoft Office PowerPoint</Application>
  <PresentationFormat>Apresentação na tela (4:3)</PresentationFormat>
  <Paragraphs>673</Paragraphs>
  <Slides>38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2</vt:i4>
      </vt:variant>
      <vt:variant>
        <vt:lpstr>Títulos de slides</vt:lpstr>
      </vt:variant>
      <vt:variant>
        <vt:i4>38</vt:i4>
      </vt:variant>
    </vt:vector>
  </HeadingPairs>
  <TitlesOfParts>
    <vt:vector size="43" baseType="lpstr">
      <vt:lpstr>Arial</vt:lpstr>
      <vt:lpstr>Calibri</vt:lpstr>
      <vt:lpstr>Nexa Bold</vt:lpstr>
      <vt:lpstr>Tema do Office</vt:lpstr>
      <vt:lpstr>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Modelagem de Processos de Negócio    </vt:lpstr>
      <vt:lpstr>Desenvolvimento de Sistemas  de Informação   </vt:lpstr>
      <vt:lpstr>Manutenção/Sustentação de Sistemas de Informação  </vt:lpstr>
      <vt:lpstr>Desenvolvimento de Site, Portal, Intranet e APPS  </vt:lpstr>
      <vt:lpstr>Recepção/Internalização de Sistemas de Terceiros  </vt:lpstr>
      <vt:lpstr>Consultoria em Sistemas, Processos, Tecnologia e Inovação</vt:lpstr>
      <vt:lpstr>Desenvolvimento e Manutenção de Solução de Business Intelligence  </vt:lpstr>
      <vt:lpstr>Capacitação em Solução de Business Intelligence  </vt:lpstr>
      <vt:lpstr>Desenho e soluções em Sistemas de Informações Geográficas  </vt:lpstr>
      <vt:lpstr>Apresentação do PowerPoint</vt:lpstr>
      <vt:lpstr>Hospedagem de Aplicação</vt:lpstr>
      <vt:lpstr>Plataforma de Banco de Dados</vt:lpstr>
      <vt:lpstr>Colocation Gerenciado</vt:lpstr>
      <vt:lpstr>Hospedagem de Aplicação-Banco de Dados em Grande Porte</vt:lpstr>
      <vt:lpstr>Plataforma de Business Intelligence (BI)</vt:lpstr>
      <vt:lpstr>Serviço de hospedagem não gerenciada de Recursos Computacionais que contempla Memoria, CPU e Disco, utilizando a plataforma de computação em nuvem VMware através de um portal de auto provisionamento, que disponibiliza infraestrutura como serviço (IaaS), por meio de uma arquitetura segura composta por firewall e rede apartada com alta disponibilidade para os serviços alocados neste ambiente.     Formas de Acesso: Conforme especificado em contrato.  Requisitos: Conforme especificado em contrato.  Prazos: Conforme especificado em contrato.</vt:lpstr>
      <vt:lpstr>Apresentação do PowerPoint</vt:lpstr>
      <vt:lpstr>Gerenciamento de Comunicação de Dados (Solução: Acessos e Gestão)</vt:lpstr>
      <vt:lpstr>Wi-Fi Gerenciado - Gerenciamento</vt:lpstr>
      <vt:lpstr>Conexão Internet, com redundância de Operadoras</vt:lpstr>
      <vt:lpstr>Gerenciamento de Comunicação de Dados (Adesão à ARP: Gestão da Solução)</vt:lpstr>
      <vt:lpstr>Armazenamento de Dados</vt:lpstr>
      <vt:lpstr>Monitoramento de Serviços</vt:lpstr>
      <vt:lpstr>Central de Serviços</vt:lpstr>
      <vt:lpstr>Correio Eletrônico</vt:lpstr>
      <vt:lpstr>Disponibilização de Servidor Domain Controller (DC)</vt:lpstr>
      <vt:lpstr>Gerenciamento de Acesso a Rede Corporativa</vt:lpstr>
      <vt:lpstr>Certificado Digital</vt:lpstr>
      <vt:lpstr>Consultoria Técnica</vt:lpstr>
      <vt:lpstr>Conversão de documentos do papel para imagem digital</vt:lpstr>
    </vt:vector>
  </TitlesOfParts>
  <Company>Prodam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teste d</dc:title>
  <dc:creator>PRODAM</dc:creator>
  <cp:lastModifiedBy>Pedro Paulo de Oliveira Carvalho</cp:lastModifiedBy>
  <cp:revision>176</cp:revision>
  <cp:lastPrinted>2018-06-13T18:58:49Z</cp:lastPrinted>
  <dcterms:created xsi:type="dcterms:W3CDTF">2015-08-05T12:45:21Z</dcterms:created>
  <dcterms:modified xsi:type="dcterms:W3CDTF">2021-12-09T14:56:00Z</dcterms:modified>
</cp:coreProperties>
</file>